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65" r:id="rId12"/>
    <p:sldId id="268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7" autoAdjust="0"/>
    <p:restoredTop sz="94660"/>
  </p:normalViewPr>
  <p:slideViewPr>
    <p:cSldViewPr snapToGrid="0">
      <p:cViewPr varScale="1">
        <p:scale>
          <a:sx n="85" d="100"/>
          <a:sy n="85" d="100"/>
        </p:scale>
        <p:origin x="-176" y="-1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03/03/15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03/03/15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03/03/15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430869"/>
          </a:xfrm>
        </p:spPr>
        <p:txBody>
          <a:bodyPr/>
          <a:lstStyle/>
          <a:p>
            <a:r>
              <a:rPr lang="en-IN" b="1" dirty="0" smtClean="0"/>
              <a:t>BUDGET - 2015 </a:t>
            </a:r>
            <a:br>
              <a:rPr lang="en-IN" b="1" dirty="0" smtClean="0"/>
            </a:br>
            <a:r>
              <a:rPr lang="en-IN" sz="4000" b="1" dirty="0" smtClean="0"/>
              <a:t>- an overview</a:t>
            </a:r>
            <a:endParaRPr lang="en-IN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815862"/>
            <a:ext cx="6815669" cy="1485899"/>
          </a:xfrm>
        </p:spPr>
        <p:txBody>
          <a:bodyPr>
            <a:normAutofit/>
          </a:bodyPr>
          <a:lstStyle/>
          <a:p>
            <a:r>
              <a:rPr lang="en-IN" b="1" dirty="0"/>
              <a:t>b</a:t>
            </a:r>
            <a:r>
              <a:rPr lang="en-IN" b="1" dirty="0" smtClean="0"/>
              <a:t>y</a:t>
            </a:r>
            <a:endParaRPr lang="en-IN" b="1" dirty="0" smtClean="0"/>
          </a:p>
          <a:p>
            <a:r>
              <a:rPr lang="en-IN" sz="3200" b="1" dirty="0" smtClean="0"/>
              <a:t>swamy </a:t>
            </a:r>
            <a:r>
              <a:rPr lang="en-IN" sz="3200" b="1" dirty="0" smtClean="0"/>
              <a:t>associates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5260413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“CESS” ATION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IN" sz="2800" b="1" dirty="0" smtClean="0"/>
              <a:t>Central Excise – with immediate effect @ 12.5% adv.</a:t>
            </a:r>
          </a:p>
          <a:p>
            <a:endParaRPr lang="en-IN" sz="2800" b="1" dirty="0" smtClean="0"/>
          </a:p>
          <a:p>
            <a:r>
              <a:rPr lang="en-IN" sz="2800" b="1" dirty="0" smtClean="0"/>
              <a:t>Service Tax – on a notified date @ 14% adv. </a:t>
            </a:r>
          </a:p>
          <a:p>
            <a:endParaRPr lang="en-IN" sz="2800" b="1" dirty="0" smtClean="0"/>
          </a:p>
          <a:p>
            <a:r>
              <a:rPr lang="en-IN" sz="2800" b="1" dirty="0" smtClean="0"/>
              <a:t>Customs – Status quo. </a:t>
            </a:r>
          </a:p>
          <a:p>
            <a:endParaRPr lang="en-IN" sz="2800" b="1" dirty="0" smtClean="0"/>
          </a:p>
          <a:p>
            <a:r>
              <a:rPr lang="en-IN" sz="2800" b="1" dirty="0" err="1" smtClean="0"/>
              <a:t>Swachh</a:t>
            </a:r>
            <a:r>
              <a:rPr lang="en-IN" sz="2800" b="1" dirty="0" smtClean="0"/>
              <a:t> Bharat CESS on its way - @ 2% on the </a:t>
            </a:r>
            <a:r>
              <a:rPr lang="en-IN" sz="2800" b="1" dirty="0" smtClean="0">
                <a:solidFill>
                  <a:srgbClr val="FF0000"/>
                </a:solidFill>
              </a:rPr>
              <a:t>value</a:t>
            </a:r>
            <a:r>
              <a:rPr lang="en-IN" sz="2800" b="1" dirty="0" smtClean="0"/>
              <a:t>!!!</a:t>
            </a:r>
          </a:p>
          <a:p>
            <a:endParaRPr lang="en-IN" b="1" dirty="0" smtClean="0"/>
          </a:p>
          <a:p>
            <a:endParaRPr lang="en-IN" b="1" dirty="0" smtClean="0"/>
          </a:p>
          <a:p>
            <a:endParaRPr lang="en-IN" b="1" dirty="0" smtClean="0"/>
          </a:p>
          <a:p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183326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PENALTIES (IR)RATIONALISED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3033656"/>
            <a:ext cx="9601196" cy="2753958"/>
          </a:xfrm>
        </p:spPr>
        <p:txBody>
          <a:bodyPr>
            <a:normAutofit lnSpcReduction="10000"/>
          </a:bodyPr>
          <a:lstStyle/>
          <a:p>
            <a:r>
              <a:rPr lang="en-IN" b="1" dirty="0"/>
              <a:t>No more 1% </a:t>
            </a:r>
            <a:r>
              <a:rPr lang="en-IN" b="1" dirty="0" err="1"/>
              <a:t>p.m</a:t>
            </a:r>
            <a:r>
              <a:rPr lang="en-IN" b="1" dirty="0"/>
              <a:t> ( max 25</a:t>
            </a:r>
            <a:r>
              <a:rPr lang="en-IN" b="1" dirty="0" smtClean="0"/>
              <a:t>%).</a:t>
            </a:r>
            <a:endParaRPr lang="en-IN" b="1" dirty="0"/>
          </a:p>
          <a:p>
            <a:endParaRPr lang="en-IN" b="1" dirty="0" smtClean="0"/>
          </a:p>
          <a:p>
            <a:r>
              <a:rPr lang="en-IN" b="1" dirty="0" smtClean="0"/>
              <a:t>50</a:t>
            </a:r>
            <a:r>
              <a:rPr lang="en-IN" b="1" dirty="0"/>
              <a:t>% if found on specified records to be scrapped.  To be limited from 8.4.2011 till </a:t>
            </a:r>
            <a:r>
              <a:rPr lang="en-IN" b="1" dirty="0" smtClean="0"/>
              <a:t>FB’15.</a:t>
            </a:r>
          </a:p>
          <a:p>
            <a:endParaRPr lang="en-IN" b="1" dirty="0" smtClean="0"/>
          </a:p>
          <a:p>
            <a:r>
              <a:rPr lang="en-IN" b="1" dirty="0" smtClean="0"/>
              <a:t>Sec 80 of FA omitted.</a:t>
            </a:r>
            <a:endParaRPr lang="it-IT" b="1" dirty="0" smtClean="0"/>
          </a:p>
          <a:p>
            <a:endParaRPr lang="it-IT" b="1" dirty="0"/>
          </a:p>
          <a:p>
            <a:endParaRPr lang="it-IT" b="1" dirty="0"/>
          </a:p>
          <a:p>
            <a:endParaRPr lang="en-IN" b="1" dirty="0" smtClean="0"/>
          </a:p>
          <a:p>
            <a:pPr marL="0" indent="0">
              <a:buNone/>
            </a:pPr>
            <a:endParaRPr lang="en-IN" b="1" dirty="0"/>
          </a:p>
          <a:p>
            <a:endParaRPr lang="en-IN" b="1" dirty="0" smtClean="0"/>
          </a:p>
          <a:p>
            <a:endParaRPr lang="en-IN" b="1" dirty="0" smtClean="0"/>
          </a:p>
          <a:p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3843123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8448" y="949860"/>
            <a:ext cx="9601196" cy="1303867"/>
          </a:xfrm>
        </p:spPr>
        <p:txBody>
          <a:bodyPr/>
          <a:lstStyle/>
          <a:p>
            <a:r>
              <a:rPr lang="en-IN" b="1" dirty="0" smtClean="0"/>
              <a:t>PENALTIES RATIONALISED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IN" b="1" dirty="0"/>
              <a:t>10% or </a:t>
            </a:r>
            <a:r>
              <a:rPr lang="en-IN" b="1" dirty="0" err="1"/>
              <a:t>Rs</a:t>
            </a:r>
            <a:r>
              <a:rPr lang="en-IN" b="1" dirty="0"/>
              <a:t>. 5000/- whichever is higher for non</a:t>
            </a:r>
            <a:r>
              <a:rPr lang="en-IN" b="1" dirty="0" smtClean="0"/>
              <a:t>-</a:t>
            </a:r>
            <a:r>
              <a:rPr lang="en-IN" b="1" dirty="0" smtClean="0"/>
              <a:t>suppression </a:t>
            </a:r>
            <a:r>
              <a:rPr lang="en-IN" b="1" dirty="0" smtClean="0"/>
              <a:t>cases </a:t>
            </a:r>
            <a:r>
              <a:rPr lang="en-IN" b="1" dirty="0"/>
              <a:t>– </a:t>
            </a:r>
            <a:r>
              <a:rPr lang="en-IN" b="1" dirty="0" smtClean="0"/>
              <a:t>Ref</a:t>
            </a:r>
            <a:r>
              <a:rPr lang="en-IN" b="1" dirty="0"/>
              <a:t>: Rama Woodcraft case - 2008 (10) S.T.R. 439 (Tri. - LB)</a:t>
            </a:r>
          </a:p>
          <a:p>
            <a:r>
              <a:rPr lang="en-IN" b="1" dirty="0"/>
              <a:t>No </a:t>
            </a:r>
            <a:r>
              <a:rPr lang="en-IN" b="1" dirty="0" smtClean="0"/>
              <a:t>penalty, </a:t>
            </a:r>
            <a:r>
              <a:rPr lang="en-IN" b="1" dirty="0"/>
              <a:t>if paid </a:t>
            </a:r>
            <a:r>
              <a:rPr lang="en-IN" b="1" dirty="0" err="1"/>
              <a:t>withtin</a:t>
            </a:r>
            <a:r>
              <a:rPr lang="en-IN" b="1" dirty="0"/>
              <a:t> 30 days from SCN.</a:t>
            </a:r>
          </a:p>
          <a:p>
            <a:r>
              <a:rPr lang="en-IN" b="1" dirty="0"/>
              <a:t>25% </a:t>
            </a:r>
            <a:r>
              <a:rPr lang="en-IN" b="1" dirty="0" smtClean="0"/>
              <a:t>if </a:t>
            </a:r>
            <a:r>
              <a:rPr lang="en-IN" b="1" dirty="0"/>
              <a:t>paid within 30 days </a:t>
            </a:r>
            <a:r>
              <a:rPr lang="en-IN" b="1" dirty="0" smtClean="0"/>
              <a:t>of </a:t>
            </a:r>
            <a:r>
              <a:rPr lang="en-IN" b="1" dirty="0"/>
              <a:t>OIO.</a:t>
            </a:r>
          </a:p>
          <a:p>
            <a:endParaRPr lang="en-IN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IN" b="1" dirty="0"/>
              <a:t>For suppression cases, maximum penalty is 100 </a:t>
            </a:r>
            <a:r>
              <a:rPr lang="en-IN" b="1" dirty="0" smtClean="0"/>
              <a:t>%</a:t>
            </a:r>
          </a:p>
          <a:p>
            <a:endParaRPr lang="en-IN" b="1" dirty="0"/>
          </a:p>
          <a:p>
            <a:r>
              <a:rPr lang="en-IN" b="1" dirty="0"/>
              <a:t>15 % if paid within 30 days of </a:t>
            </a:r>
            <a:r>
              <a:rPr lang="en-IN" b="1" dirty="0" smtClean="0"/>
              <a:t>SCN. </a:t>
            </a:r>
          </a:p>
          <a:p>
            <a:endParaRPr lang="en-IN" b="1" dirty="0"/>
          </a:p>
          <a:p>
            <a:r>
              <a:rPr lang="en-IN" b="1" dirty="0"/>
              <a:t>25 % if paid within 30 days of </a:t>
            </a:r>
            <a:r>
              <a:rPr lang="en-IN" b="1" dirty="0" smtClean="0"/>
              <a:t>OIO. 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3143979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CENVAT CREDIT 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b="1" dirty="0"/>
              <a:t>Credit in respect of inputs and capital goods, sent directly to job worker, more specifically allowed. </a:t>
            </a:r>
            <a:endParaRPr lang="en-IN" b="1" dirty="0" smtClean="0"/>
          </a:p>
          <a:p>
            <a:pPr marL="0" indent="0">
              <a:buNone/>
            </a:pPr>
            <a:endParaRPr lang="en-IN" b="1" dirty="0"/>
          </a:p>
          <a:p>
            <a:r>
              <a:rPr lang="en-IN" b="1" dirty="0"/>
              <a:t>Time limit for availing credit enhanced to one </a:t>
            </a:r>
            <a:r>
              <a:rPr lang="en-IN" b="1" dirty="0" smtClean="0"/>
              <a:t>year from 6 months – extended </a:t>
            </a:r>
            <a:r>
              <a:rPr lang="en-IN" b="1" dirty="0"/>
              <a:t>life for dead invoices. </a:t>
            </a:r>
            <a:endParaRPr lang="en-IN" b="1" dirty="0" smtClean="0"/>
          </a:p>
          <a:p>
            <a:endParaRPr lang="en-IN" b="1" dirty="0"/>
          </a:p>
          <a:p>
            <a:r>
              <a:rPr lang="en-IN" b="1" dirty="0"/>
              <a:t>Capital goods can remain with job workers for 2 years. </a:t>
            </a:r>
          </a:p>
        </p:txBody>
      </p:sp>
    </p:spTree>
    <p:extLst>
      <p:ext uri="{BB962C8B-B14F-4D97-AF65-F5344CB8AC3E}">
        <p14:creationId xmlns:p14="http://schemas.microsoft.com/office/powerpoint/2010/main" val="2843223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CENVAT CREDIT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IN" b="1" dirty="0"/>
              <a:t>ST paid under partial reverse charge - credit can be availed immediately on payment of ST, without waiting for payment to service provider. </a:t>
            </a:r>
          </a:p>
          <a:p>
            <a:r>
              <a:rPr lang="en-IN" b="1" dirty="0" smtClean="0"/>
              <a:t>Rule 6 - Exempted goods to cover non excisable goods also.</a:t>
            </a:r>
          </a:p>
          <a:p>
            <a:r>
              <a:rPr lang="en-IN" b="1" dirty="0" smtClean="0"/>
              <a:t>No </a:t>
            </a:r>
            <a:r>
              <a:rPr lang="en-IN" b="1" dirty="0"/>
              <a:t>interest, if credit is not utilised - Aspect made more clear. </a:t>
            </a:r>
          </a:p>
          <a:p>
            <a:r>
              <a:rPr lang="en-IN" b="1" dirty="0"/>
              <a:t>All procedures relating to dealers, extended to importers also. </a:t>
            </a:r>
          </a:p>
          <a:p>
            <a:r>
              <a:rPr lang="en-IN" b="1" dirty="0" smtClean="0">
                <a:solidFill>
                  <a:srgbClr val="FF0000"/>
                </a:solidFill>
              </a:rPr>
              <a:t>Definition </a:t>
            </a:r>
            <a:r>
              <a:rPr lang="en-IN" b="1" dirty="0">
                <a:solidFill>
                  <a:srgbClr val="FF0000"/>
                </a:solidFill>
              </a:rPr>
              <a:t>of Export goods – To impact SEZ/EOU Clearances? </a:t>
            </a:r>
          </a:p>
          <a:p>
            <a:endParaRPr lang="en-IN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215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NEW LEVIES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3141233"/>
            <a:ext cx="9601196" cy="2667896"/>
          </a:xfrm>
        </p:spPr>
        <p:txBody>
          <a:bodyPr>
            <a:normAutofit/>
          </a:bodyPr>
          <a:lstStyle/>
          <a:p>
            <a:r>
              <a:rPr lang="en-IN" b="1" dirty="0" smtClean="0"/>
              <a:t>INTAXICATED - Job </a:t>
            </a:r>
            <a:r>
              <a:rPr lang="en-IN" b="1" dirty="0"/>
              <a:t>work in Alcoholic Liquor - Back into service tax fold for the second time. </a:t>
            </a:r>
            <a:endParaRPr lang="en-IN" b="1" dirty="0" smtClean="0"/>
          </a:p>
          <a:p>
            <a:endParaRPr lang="en-IN" b="1" dirty="0"/>
          </a:p>
          <a:p>
            <a:r>
              <a:rPr lang="en-IN" b="1" dirty="0"/>
              <a:t>Service provided by Aggregators - Liability to pay ST is on </a:t>
            </a:r>
            <a:r>
              <a:rPr lang="en-IN" b="1" dirty="0" smtClean="0"/>
              <a:t>aggregator.</a:t>
            </a:r>
          </a:p>
        </p:txBody>
      </p:sp>
    </p:spTree>
    <p:extLst>
      <p:ext uri="{BB962C8B-B14F-4D97-AF65-F5344CB8AC3E}">
        <p14:creationId xmlns:p14="http://schemas.microsoft.com/office/powerpoint/2010/main" val="570332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LEGISLATURE  vs  JUDICIARY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3141233"/>
            <a:ext cx="9601196" cy="2667896"/>
          </a:xfrm>
        </p:spPr>
        <p:txBody>
          <a:bodyPr>
            <a:normAutofit/>
          </a:bodyPr>
          <a:lstStyle/>
          <a:p>
            <a:r>
              <a:rPr lang="en-IN" b="1" dirty="0" smtClean="0"/>
              <a:t>Chit </a:t>
            </a:r>
            <a:r>
              <a:rPr lang="en-IN" b="1" dirty="0"/>
              <a:t>Fund and Lottery Agents - Liable to ST - Court decisions overruled - albeit prospectively</a:t>
            </a:r>
            <a:r>
              <a:rPr lang="en-IN" b="1" dirty="0" smtClean="0"/>
              <a:t>.</a:t>
            </a:r>
          </a:p>
          <a:p>
            <a:endParaRPr lang="en-IN" b="1" dirty="0"/>
          </a:p>
          <a:p>
            <a:r>
              <a:rPr lang="en-IN" b="1" dirty="0"/>
              <a:t>Reimbursement of Expenses liable to service tax - Statutory backing to Rule 5 of Valuation Rules - Delhi High Court decision overruled - albeit prospectively. </a:t>
            </a:r>
          </a:p>
        </p:txBody>
      </p:sp>
    </p:spTree>
    <p:extLst>
      <p:ext uri="{BB962C8B-B14F-4D97-AF65-F5344CB8AC3E}">
        <p14:creationId xmlns:p14="http://schemas.microsoft.com/office/powerpoint/2010/main" val="2374638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WITHDRAWN   EXEMPTIONS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503142"/>
            <a:ext cx="9601196" cy="3435077"/>
          </a:xfrm>
        </p:spPr>
        <p:txBody>
          <a:bodyPr>
            <a:normAutofit fontScale="70000" lnSpcReduction="20000"/>
          </a:bodyPr>
          <a:lstStyle/>
          <a:p>
            <a:r>
              <a:rPr lang="en-IN" b="1" dirty="0"/>
              <a:t>Services provided to the Government, a local authority or a governmental authority by way of construction, erection, commissioning, installation, completion, fitting out, repair, maintenance, renovation, or alteration of </a:t>
            </a:r>
            <a:r>
              <a:rPr lang="en-IN" b="1" dirty="0" smtClean="0"/>
              <a:t>–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N" b="1" dirty="0" smtClean="0"/>
              <a:t>(</a:t>
            </a:r>
            <a:r>
              <a:rPr lang="en-IN" b="1" dirty="0"/>
              <a:t>a)	a civil structure or any other original works meant predominantly for use other than for commerce, industry, or any other business or profession</a:t>
            </a:r>
            <a:r>
              <a:rPr lang="en-IN" b="1" dirty="0" smtClean="0"/>
              <a:t>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N" b="1" dirty="0" smtClean="0"/>
              <a:t>(</a:t>
            </a:r>
            <a:r>
              <a:rPr lang="en-IN" b="1" dirty="0"/>
              <a:t>c)	a structure meant predominantly for use as (</a:t>
            </a:r>
            <a:r>
              <a:rPr lang="en-IN" b="1" dirty="0" err="1"/>
              <a:t>i</a:t>
            </a:r>
            <a:r>
              <a:rPr lang="en-IN" b="1" dirty="0"/>
              <a:t>) an educational, (ii) a clinical, or (iii) an art or cultural establishment; </a:t>
            </a:r>
            <a:endParaRPr lang="en-IN" b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IN" b="1" dirty="0" smtClean="0"/>
              <a:t>(</a:t>
            </a:r>
            <a:r>
              <a:rPr lang="en-IN" b="1" dirty="0"/>
              <a:t>f)	a residential complex predominantly meant for self-use or the use of their employees or other persons specified in the Explanation 1 to clause 44 of section 65B of the said Act</a:t>
            </a:r>
            <a:r>
              <a:rPr lang="en-IN" b="1" dirty="0" smtClean="0"/>
              <a:t>;</a:t>
            </a:r>
          </a:p>
          <a:p>
            <a:endParaRPr lang="en-IN" b="1" dirty="0"/>
          </a:p>
          <a:p>
            <a:r>
              <a:rPr lang="en-IN" b="1" dirty="0" smtClean="0"/>
              <a:t>Services </a:t>
            </a:r>
            <a:r>
              <a:rPr lang="en-IN" b="1" dirty="0"/>
              <a:t>by way of construction, erection, commissioning, or installation of original works pertaining </a:t>
            </a:r>
            <a:r>
              <a:rPr lang="en-IN" b="1" dirty="0" smtClean="0"/>
              <a:t>to an airport &amp; port.</a:t>
            </a:r>
            <a:endParaRPr lang="en-IN" b="1" dirty="0"/>
          </a:p>
          <a:p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26948132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PRUNED  EXEMPTIONS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581834"/>
            <a:ext cx="9601196" cy="3506993"/>
          </a:xfrm>
        </p:spPr>
        <p:txBody>
          <a:bodyPr>
            <a:normAutofit/>
          </a:bodyPr>
          <a:lstStyle/>
          <a:p>
            <a:endParaRPr lang="en-IN" b="1" dirty="0" smtClean="0">
              <a:solidFill>
                <a:schemeClr val="tx1"/>
              </a:solidFill>
            </a:endParaRPr>
          </a:p>
          <a:p>
            <a:r>
              <a:rPr lang="en-IN" b="1" dirty="0" smtClean="0">
                <a:solidFill>
                  <a:schemeClr val="tx1"/>
                </a:solidFill>
              </a:rPr>
              <a:t>Exemption </a:t>
            </a:r>
            <a:r>
              <a:rPr lang="en-IN" b="1" dirty="0">
                <a:solidFill>
                  <a:schemeClr val="tx1"/>
                </a:solidFill>
              </a:rPr>
              <a:t>for performing artists, limited only upto Rs.1,00,000 per event. </a:t>
            </a:r>
            <a:endParaRPr lang="en-IN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IN" b="1" dirty="0">
              <a:solidFill>
                <a:schemeClr val="tx1"/>
              </a:solidFill>
            </a:endParaRPr>
          </a:p>
          <a:p>
            <a:r>
              <a:rPr lang="en-IN" b="1" dirty="0">
                <a:solidFill>
                  <a:schemeClr val="tx1"/>
                </a:solidFill>
              </a:rPr>
              <a:t>Negative list entry of Entry to amusement parks and entertainment events </a:t>
            </a:r>
            <a:r>
              <a:rPr lang="en-IN" b="1" dirty="0" smtClean="0">
                <a:solidFill>
                  <a:schemeClr val="tx1"/>
                </a:solidFill>
              </a:rPr>
              <a:t>omitted with limited exemption. </a:t>
            </a:r>
          </a:p>
        </p:txBody>
      </p:sp>
    </p:spTree>
    <p:extLst>
      <p:ext uri="{BB962C8B-B14F-4D97-AF65-F5344CB8AC3E}">
        <p14:creationId xmlns:p14="http://schemas.microsoft.com/office/powerpoint/2010/main" val="26976957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MISCELLANEA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581834"/>
            <a:ext cx="9601196" cy="3506993"/>
          </a:xfrm>
        </p:spPr>
        <p:txBody>
          <a:bodyPr>
            <a:normAutofit fontScale="92500" lnSpcReduction="10000"/>
          </a:bodyPr>
          <a:lstStyle/>
          <a:p>
            <a:r>
              <a:rPr lang="en-IN" b="1" dirty="0">
                <a:solidFill>
                  <a:schemeClr val="tx1"/>
                </a:solidFill>
              </a:rPr>
              <a:t>Appeal against orders of C(A) in rebate matters will go before JS to Govt</a:t>
            </a:r>
            <a:r>
              <a:rPr lang="en-IN" b="1" dirty="0" smtClean="0">
                <a:solidFill>
                  <a:schemeClr val="tx1"/>
                </a:solidFill>
              </a:rPr>
              <a:t>.</a:t>
            </a:r>
          </a:p>
          <a:p>
            <a:endParaRPr lang="en-IN" b="1" dirty="0">
              <a:solidFill>
                <a:schemeClr val="tx1"/>
              </a:solidFill>
            </a:endParaRPr>
          </a:p>
          <a:p>
            <a:r>
              <a:rPr lang="en-IN" b="1" dirty="0">
                <a:solidFill>
                  <a:schemeClr val="tx1"/>
                </a:solidFill>
              </a:rPr>
              <a:t>Appeal filed from 28.05.2012 to the date of enactment of FB, 2015 will be transferred from Tribunal to JS. </a:t>
            </a:r>
            <a:endParaRPr lang="en-IN" b="1" dirty="0" smtClean="0">
              <a:solidFill>
                <a:schemeClr val="tx1"/>
              </a:solidFill>
            </a:endParaRPr>
          </a:p>
          <a:p>
            <a:endParaRPr lang="en-IN" b="1" dirty="0">
              <a:solidFill>
                <a:schemeClr val="tx1"/>
              </a:solidFill>
            </a:endParaRPr>
          </a:p>
          <a:p>
            <a:r>
              <a:rPr lang="en-IN" b="1" dirty="0">
                <a:solidFill>
                  <a:schemeClr val="tx1"/>
                </a:solidFill>
              </a:rPr>
              <a:t>Digital Signatures and Electronic records </a:t>
            </a:r>
            <a:r>
              <a:rPr lang="en-IN" b="1" dirty="0" smtClean="0">
                <a:solidFill>
                  <a:schemeClr val="tx1"/>
                </a:solidFill>
              </a:rPr>
              <a:t>recognised.</a:t>
            </a:r>
          </a:p>
          <a:p>
            <a:endParaRPr lang="en-IN" b="1" dirty="0" smtClean="0">
              <a:solidFill>
                <a:schemeClr val="tx1"/>
              </a:solidFill>
            </a:endParaRPr>
          </a:p>
          <a:p>
            <a:r>
              <a:rPr lang="en-IN" b="1" dirty="0" smtClean="0">
                <a:solidFill>
                  <a:schemeClr val="tx1"/>
                </a:solidFill>
              </a:rPr>
              <a:t>GTA – ST on 30%.</a:t>
            </a:r>
          </a:p>
          <a:p>
            <a:endParaRPr lang="en-IN" b="1" dirty="0">
              <a:solidFill>
                <a:schemeClr val="tx1"/>
              </a:solidFill>
            </a:endParaRPr>
          </a:p>
          <a:p>
            <a:endParaRPr lang="en-IN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4257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MISCELLANEA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581834"/>
            <a:ext cx="9601196" cy="3506993"/>
          </a:xfrm>
        </p:spPr>
        <p:txBody>
          <a:bodyPr>
            <a:normAutofit/>
          </a:bodyPr>
          <a:lstStyle/>
          <a:p>
            <a:r>
              <a:rPr lang="en-IN" b="1" dirty="0" smtClean="0">
                <a:solidFill>
                  <a:schemeClr val="tx1"/>
                </a:solidFill>
              </a:rPr>
              <a:t>Time </a:t>
            </a:r>
            <a:r>
              <a:rPr lang="en-IN" b="1" dirty="0">
                <a:solidFill>
                  <a:schemeClr val="tx1"/>
                </a:solidFill>
              </a:rPr>
              <a:t>limit to demand interest – date of payment of duty (CE).</a:t>
            </a:r>
          </a:p>
          <a:p>
            <a:r>
              <a:rPr lang="en-IN" b="1" dirty="0">
                <a:solidFill>
                  <a:schemeClr val="tx1"/>
                </a:solidFill>
              </a:rPr>
              <a:t>Advance Ruling – Extended. </a:t>
            </a:r>
          </a:p>
          <a:p>
            <a:r>
              <a:rPr lang="en-IN" b="1" dirty="0">
                <a:solidFill>
                  <a:schemeClr val="tx1"/>
                </a:solidFill>
              </a:rPr>
              <a:t>Registration procedures – Simplified..</a:t>
            </a:r>
          </a:p>
          <a:p>
            <a:r>
              <a:rPr lang="en-IN" b="1" dirty="0">
                <a:solidFill>
                  <a:schemeClr val="tx1"/>
                </a:solidFill>
              </a:rPr>
              <a:t>Full reverse charge for security and manpower supply.</a:t>
            </a:r>
          </a:p>
          <a:p>
            <a:r>
              <a:rPr lang="en-IN" b="1" dirty="0">
                <a:solidFill>
                  <a:schemeClr val="tx1"/>
                </a:solidFill>
              </a:rPr>
              <a:t>Place of removal – further clarified.</a:t>
            </a:r>
          </a:p>
          <a:p>
            <a:r>
              <a:rPr lang="en-IN" b="1" dirty="0">
                <a:solidFill>
                  <a:schemeClr val="tx1"/>
                </a:solidFill>
              </a:rPr>
              <a:t>Arrears and Instalment facility – clarified. </a:t>
            </a:r>
          </a:p>
          <a:p>
            <a:endParaRPr lang="en-IN" b="1" dirty="0">
              <a:solidFill>
                <a:schemeClr val="tx1"/>
              </a:solidFill>
            </a:endParaRPr>
          </a:p>
          <a:p>
            <a:endParaRPr lang="en-IN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9611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b="1" dirty="0" smtClean="0"/>
              <a:t>THANKS</a:t>
            </a:r>
            <a:endParaRPr lang="en-IN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IN" sz="2800" b="1" dirty="0" smtClean="0"/>
              <a:t>mail</a:t>
            </a:r>
            <a:r>
              <a:rPr lang="en-IN" sz="2800" b="1" dirty="0" smtClean="0"/>
              <a:t>@</a:t>
            </a:r>
            <a:r>
              <a:rPr lang="en-IN" sz="2800" b="1" dirty="0" smtClean="0"/>
              <a:t>swamyassociates.com</a:t>
            </a:r>
            <a:endParaRPr lang="en-IN" sz="2800" b="1" dirty="0"/>
          </a:p>
        </p:txBody>
      </p:sp>
    </p:spTree>
    <p:extLst>
      <p:ext uri="{BB962C8B-B14F-4D97-AF65-F5344CB8AC3E}">
        <p14:creationId xmlns:p14="http://schemas.microsoft.com/office/powerpoint/2010/main" val="1368076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147</TotalTime>
  <Words>575</Words>
  <Application>Microsoft Macintosh PowerPoint</Application>
  <PresentationFormat>Custom</PresentationFormat>
  <Paragraphs>82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Organic</vt:lpstr>
      <vt:lpstr>BUDGET - 2015  - an overview</vt:lpstr>
      <vt:lpstr>“CESS” ATION</vt:lpstr>
      <vt:lpstr>PENALTIES (IR)RATIONALISED</vt:lpstr>
      <vt:lpstr>PENALTIES RATIONALISED</vt:lpstr>
      <vt:lpstr>CENVAT CREDIT </vt:lpstr>
      <vt:lpstr>CENVAT CREDIT</vt:lpstr>
      <vt:lpstr>NEW LEVIES</vt:lpstr>
      <vt:lpstr>LEGISLATURE  vs  JUDICIARY</vt:lpstr>
      <vt:lpstr>WITHDRAWN   EXEMPTIONS</vt:lpstr>
      <vt:lpstr>PRUNED  EXEMPTIONS</vt:lpstr>
      <vt:lpstr>MISCELLANEA</vt:lpstr>
      <vt:lpstr>MISCELLANEA</vt:lpstr>
      <vt:lpstr>THANKS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BUDGET - 2015  - an overview</dc:title>
  <dc:creator>Jaikumar Seetharaman</dc:creator>
  <cp:lastModifiedBy>Jk</cp:lastModifiedBy>
  <cp:revision>12</cp:revision>
  <dcterms:created xsi:type="dcterms:W3CDTF">2015-02-28T15:36:35Z</dcterms:created>
  <dcterms:modified xsi:type="dcterms:W3CDTF">2015-03-03T09:33:03Z</dcterms:modified>
</cp:coreProperties>
</file>