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3" r:id="rId11"/>
    <p:sldId id="268" r:id="rId12"/>
    <p:sldId id="269" r:id="rId13"/>
    <p:sldId id="270" r:id="rId14"/>
    <p:sldId id="271" r:id="rId15"/>
    <p:sldId id="272" r:id="rId1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just" defTabSz="457200" rtl="0" fontAlgn="auto" latinLnBrk="0" hangingPunct="0">
      <a:lnSpc>
        <a:spcPct val="2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Palatino Linotype"/>
        <a:ea typeface="Palatino Linotype"/>
        <a:cs typeface="Palatino Linotype"/>
        <a:sym typeface="Palatino Linotype"/>
      </a:defRPr>
    </a:lvl1pPr>
    <a:lvl2pPr marL="0" marR="0" indent="457200" algn="just" defTabSz="457200" rtl="0" fontAlgn="auto" latinLnBrk="0" hangingPunct="0">
      <a:lnSpc>
        <a:spcPct val="2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Palatino Linotype"/>
        <a:ea typeface="Palatino Linotype"/>
        <a:cs typeface="Palatino Linotype"/>
        <a:sym typeface="Palatino Linotype"/>
      </a:defRPr>
    </a:lvl2pPr>
    <a:lvl3pPr marL="0" marR="0" indent="914400" algn="just" defTabSz="457200" rtl="0" fontAlgn="auto" latinLnBrk="0" hangingPunct="0">
      <a:lnSpc>
        <a:spcPct val="2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Palatino Linotype"/>
        <a:ea typeface="Palatino Linotype"/>
        <a:cs typeface="Palatino Linotype"/>
        <a:sym typeface="Palatino Linotype"/>
      </a:defRPr>
    </a:lvl3pPr>
    <a:lvl4pPr marL="0" marR="0" indent="1371600" algn="just" defTabSz="457200" rtl="0" fontAlgn="auto" latinLnBrk="0" hangingPunct="0">
      <a:lnSpc>
        <a:spcPct val="2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Palatino Linotype"/>
        <a:ea typeface="Palatino Linotype"/>
        <a:cs typeface="Palatino Linotype"/>
        <a:sym typeface="Palatino Linotype"/>
      </a:defRPr>
    </a:lvl4pPr>
    <a:lvl5pPr marL="0" marR="0" indent="1828800" algn="just" defTabSz="457200" rtl="0" fontAlgn="auto" latinLnBrk="0" hangingPunct="0">
      <a:lnSpc>
        <a:spcPct val="2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Palatino Linotype"/>
        <a:ea typeface="Palatino Linotype"/>
        <a:cs typeface="Palatino Linotype"/>
        <a:sym typeface="Palatino Linotype"/>
      </a:defRPr>
    </a:lvl5pPr>
    <a:lvl6pPr marL="0" marR="0" indent="2286000" algn="just" defTabSz="457200" rtl="0" fontAlgn="auto" latinLnBrk="0" hangingPunct="0">
      <a:lnSpc>
        <a:spcPct val="2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Palatino Linotype"/>
        <a:ea typeface="Palatino Linotype"/>
        <a:cs typeface="Palatino Linotype"/>
        <a:sym typeface="Palatino Linotype"/>
      </a:defRPr>
    </a:lvl6pPr>
    <a:lvl7pPr marL="0" marR="0" indent="2743200" algn="just" defTabSz="457200" rtl="0" fontAlgn="auto" latinLnBrk="0" hangingPunct="0">
      <a:lnSpc>
        <a:spcPct val="2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Palatino Linotype"/>
        <a:ea typeface="Palatino Linotype"/>
        <a:cs typeface="Palatino Linotype"/>
        <a:sym typeface="Palatino Linotype"/>
      </a:defRPr>
    </a:lvl7pPr>
    <a:lvl8pPr marL="0" marR="0" indent="3200400" algn="just" defTabSz="457200" rtl="0" fontAlgn="auto" latinLnBrk="0" hangingPunct="0">
      <a:lnSpc>
        <a:spcPct val="2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Palatino Linotype"/>
        <a:ea typeface="Palatino Linotype"/>
        <a:cs typeface="Palatino Linotype"/>
        <a:sym typeface="Palatino Linotype"/>
      </a:defRPr>
    </a:lvl8pPr>
    <a:lvl9pPr marL="0" marR="0" indent="3657600" algn="just" defTabSz="457200" rtl="0" fontAlgn="auto" latinLnBrk="0" hangingPunct="0">
      <a:lnSpc>
        <a:spcPct val="2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Palatino Linotype"/>
        <a:ea typeface="Palatino Linotype"/>
        <a:cs typeface="Palatino Linotype"/>
        <a:sym typeface="Palatino Linotype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453F3E"/>
              </a:solidFill>
              <a:prstDash val="solid"/>
              <a:miter lim="400000"/>
            </a:ln>
          </a:left>
          <a:right>
            <a:ln w="12700" cap="flat">
              <a:solidFill>
                <a:srgbClr val="453F3E"/>
              </a:solidFill>
              <a:prstDash val="solid"/>
              <a:miter lim="400000"/>
            </a:ln>
          </a:right>
          <a:top>
            <a:ln w="12700" cap="flat">
              <a:solidFill>
                <a:srgbClr val="453F3E"/>
              </a:solidFill>
              <a:prstDash val="solid"/>
              <a:miter lim="400000"/>
            </a:ln>
          </a:top>
          <a:bottom>
            <a:ln w="12700" cap="flat">
              <a:solidFill>
                <a:srgbClr val="453F3E"/>
              </a:solidFill>
              <a:prstDash val="solid"/>
              <a:miter lim="400000"/>
            </a:ln>
          </a:bottom>
          <a:insideH>
            <a:ln w="12700" cap="flat">
              <a:solidFill>
                <a:srgbClr val="453F3E"/>
              </a:solidFill>
              <a:prstDash val="solid"/>
              <a:miter lim="400000"/>
            </a:ln>
          </a:insideH>
          <a:insideV>
            <a:ln w="12700" cap="flat">
              <a:solidFill>
                <a:srgbClr val="453F3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CC7B8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453F3E"/>
              </a:solidFill>
              <a:prstDash val="solid"/>
              <a:miter lim="400000"/>
            </a:ln>
          </a:left>
          <a:right>
            <a:ln w="12700" cap="flat">
              <a:solidFill>
                <a:srgbClr val="453F3E"/>
              </a:solidFill>
              <a:prstDash val="solid"/>
              <a:miter lim="400000"/>
            </a:ln>
          </a:right>
          <a:top>
            <a:ln w="12700" cap="flat">
              <a:solidFill>
                <a:srgbClr val="453F3E"/>
              </a:solidFill>
              <a:prstDash val="solid"/>
              <a:miter lim="400000"/>
            </a:ln>
          </a:top>
          <a:bottom>
            <a:ln w="12700" cap="flat">
              <a:solidFill>
                <a:srgbClr val="453F3E"/>
              </a:solidFill>
              <a:prstDash val="solid"/>
              <a:miter lim="400000"/>
            </a:ln>
          </a:bottom>
          <a:insideH>
            <a:ln w="12700" cap="flat">
              <a:solidFill>
                <a:srgbClr val="453F3E"/>
              </a:solidFill>
              <a:prstDash val="solid"/>
              <a:miter lim="400000"/>
            </a:ln>
          </a:insideH>
          <a:insideV>
            <a:ln w="12700" cap="flat">
              <a:solidFill>
                <a:srgbClr val="453F3E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453F3E"/>
              </a:solidFill>
              <a:prstDash val="solid"/>
              <a:miter lim="400000"/>
            </a:ln>
          </a:left>
          <a:right>
            <a:ln w="12700" cap="flat">
              <a:solidFill>
                <a:srgbClr val="453F3E"/>
              </a:solidFill>
              <a:prstDash val="solid"/>
              <a:miter lim="400000"/>
            </a:ln>
          </a:right>
          <a:top>
            <a:ln w="25400" cap="flat">
              <a:solidFill>
                <a:srgbClr val="453F3E"/>
              </a:solidFill>
              <a:prstDash val="solid"/>
              <a:miter lim="400000"/>
            </a:ln>
          </a:top>
          <a:bottom>
            <a:ln w="12700" cap="flat">
              <a:solidFill>
                <a:srgbClr val="453F3E"/>
              </a:solidFill>
              <a:prstDash val="solid"/>
              <a:miter lim="400000"/>
            </a:ln>
          </a:bottom>
          <a:insideH>
            <a:ln w="12700" cap="flat">
              <a:solidFill>
                <a:srgbClr val="453F3E"/>
              </a:solidFill>
              <a:prstDash val="solid"/>
              <a:miter lim="400000"/>
            </a:ln>
          </a:insideH>
          <a:insideV>
            <a:ln w="12700" cap="flat">
              <a:solidFill>
                <a:srgbClr val="453F3E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453F3E"/>
              </a:solidFill>
              <a:prstDash val="solid"/>
              <a:miter lim="400000"/>
            </a:ln>
          </a:left>
          <a:right>
            <a:ln w="12700" cap="flat">
              <a:solidFill>
                <a:srgbClr val="453F3E"/>
              </a:solidFill>
              <a:prstDash val="solid"/>
              <a:miter lim="400000"/>
            </a:ln>
          </a:right>
          <a:top>
            <a:ln w="12700" cap="flat">
              <a:solidFill>
                <a:srgbClr val="453F3E"/>
              </a:solidFill>
              <a:prstDash val="solid"/>
              <a:miter lim="400000"/>
            </a:ln>
          </a:top>
          <a:bottom>
            <a:ln w="12700" cap="flat">
              <a:solidFill>
                <a:srgbClr val="453F3E"/>
              </a:solidFill>
              <a:prstDash val="solid"/>
              <a:miter lim="400000"/>
            </a:ln>
          </a:bottom>
          <a:insideH>
            <a:ln w="12700" cap="flat">
              <a:solidFill>
                <a:srgbClr val="453F3E"/>
              </a:solidFill>
              <a:prstDash val="solid"/>
              <a:miter lim="400000"/>
            </a:ln>
          </a:insideH>
          <a:insideV>
            <a:ln w="12700" cap="flat">
              <a:solidFill>
                <a:srgbClr val="453F3E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B9B9F">
              <a:alpha val="19000"/>
            </a:srgbClr>
          </a:solidFill>
        </a:fill>
      </a:tcStyle>
    </a:band2H>
    <a:firstCol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left>
          <a:right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right>
          <a:top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top>
          <a:bottom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bottom>
          <a:insideH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insideH>
          <a:insideV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0CC8A">
              <a:alpha val="31000"/>
            </a:srgbClr>
          </a:solidFill>
        </a:fill>
      </a:tcStyle>
    </a:band2H>
    <a:firstCol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0E9D7"/>
              </a:solidFill>
              <a:prstDash val="solid"/>
              <a:miter lim="400000"/>
            </a:ln>
          </a:right>
          <a:top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B5815">
              <a:alpha val="7000"/>
            </a:srgbClr>
          </a:solidFill>
        </a:fill>
      </a:tcStyle>
    </a:band2H>
    <a:firstCo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2EBD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F2EBDB"/>
              </a:solidFill>
              <a:prstDash val="solid"/>
              <a:miter lim="400000"/>
            </a:ln>
          </a:left>
          <a:right>
            <a:ln w="12700" cap="flat">
              <a:solidFill>
                <a:srgbClr val="F2EBDB"/>
              </a:solidFill>
              <a:prstDash val="solid"/>
              <a:miter lim="400000"/>
            </a:ln>
          </a:right>
          <a:top>
            <a:ln w="12700" cap="flat">
              <a:solidFill>
                <a:srgbClr val="F2EBDB"/>
              </a:solidFill>
              <a:prstDash val="solid"/>
              <a:miter lim="400000"/>
            </a:ln>
          </a:top>
          <a:bottom>
            <a:ln w="12700" cap="flat">
              <a:solidFill>
                <a:srgbClr val="F2EBDB"/>
              </a:solidFill>
              <a:prstDash val="solid"/>
              <a:miter lim="400000"/>
            </a:ln>
          </a:bottom>
          <a:insideH>
            <a:ln w="12700" cap="flat">
              <a:solidFill>
                <a:srgbClr val="F2EBDB"/>
              </a:solidFill>
              <a:prstDash val="solid"/>
              <a:miter lim="400000"/>
            </a:ln>
          </a:insideH>
          <a:insideV>
            <a:ln w="12700" cap="flat">
              <a:solidFill>
                <a:srgbClr val="F2EBDB"/>
              </a:solidFill>
              <a:prstDash val="solid"/>
              <a:miter lim="400000"/>
            </a:ln>
          </a:insideV>
        </a:tcBdr>
        <a:fill>
          <a:solidFill>
            <a:srgbClr val="BCBCBC">
              <a:alpha val="24000"/>
            </a:srgbClr>
          </a:solidFill>
        </a:fill>
      </a:tcStyle>
    </a:wholeTbl>
    <a:band2H>
      <a:tcTxStyle/>
      <a:tcStyle>
        <a:tcBdr/>
        <a:fill>
          <a:solidFill>
            <a:srgbClr val="BCBCBC">
              <a:alpha val="12000"/>
            </a:srgbClr>
          </a:solidFill>
        </a:fill>
      </a:tcStyle>
    </a:band2H>
    <a:firstCo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F2EBDB"/>
              </a:solidFill>
              <a:prstDash val="solid"/>
              <a:miter lim="400000"/>
            </a:ln>
          </a:left>
          <a:right>
            <a:ln w="127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F2EBDB"/>
              </a:solidFill>
              <a:prstDash val="solid"/>
              <a:miter lim="400000"/>
            </a:ln>
          </a:top>
          <a:bottom>
            <a:ln w="12700" cap="flat">
              <a:solidFill>
                <a:srgbClr val="F2EBDB"/>
              </a:solidFill>
              <a:prstDash val="solid"/>
              <a:miter lim="400000"/>
            </a:ln>
          </a:bottom>
          <a:insideH>
            <a:ln w="12700" cap="flat">
              <a:solidFill>
                <a:srgbClr val="F2EBDB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rgbClr val="BCBCBC">
              <a:alpha val="24000"/>
            </a:srgbClr>
          </a:solidFill>
        </a:fill>
      </a:tcStyle>
    </a:firstCol>
    <a:la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25400" cap="flat">
              <a:solidFill>
                <a:srgbClr val="645C51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rgbClr val="BCBCBC">
              <a:alpha val="24000"/>
            </a:srgbClr>
          </a:solidFill>
        </a:fill>
      </a:tcStyle>
    </a:lastRow>
    <a:fir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766D60"/>
              </a:solidFill>
              <a:prstDash val="solid"/>
              <a:miter lim="400000"/>
            </a:ln>
          </a:left>
          <a:right>
            <a:ln w="12700" cap="flat">
              <a:solidFill>
                <a:srgbClr val="766D6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766D60"/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2708684C-4D16-4618-839F-0558EEFCDFE6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D60">
              <a:alpha val="5000"/>
            </a:srgbClr>
          </a:solidFill>
        </a:fill>
      </a:tcStyle>
    </a:band2H>
    <a:firstCo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766D60"/>
              </a:solidFill>
              <a:prstDash val="solid"/>
              <a:miter lim="400000"/>
            </a:ln>
          </a:right>
          <a:top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66D60"/>
              </a:solidFill>
              <a:prstDash val="solid"/>
              <a:miter lim="400000"/>
            </a:ln>
          </a:top>
          <a:bottom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66D60"/>
              </a:solidFill>
              <a:prstDash val="solid"/>
              <a:miter lim="400000"/>
            </a:ln>
          </a:bottom>
          <a:insideH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37" d="100"/>
          <a:sy n="37" d="100"/>
        </p:scale>
        <p:origin x="1207" y="3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9" name="Shape 11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768583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leatherbooktypeembellishgld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53100" y="4775200"/>
            <a:ext cx="1956620" cy="30480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825500" y="1879600"/>
            <a:ext cx="11836400" cy="2603500"/>
          </a:xfrm>
          <a:prstGeom prst="rect">
            <a:avLst/>
          </a:prstGeom>
          <a:effectLst>
            <a:outerShdw blurRad="25400" dist="38100" dir="2700000" rotWithShape="0">
              <a:srgbClr val="6D625D">
                <a:alpha val="90000"/>
              </a:srgbClr>
            </a:outerShdw>
          </a:effectLst>
        </p:spPr>
        <p:txBody>
          <a:bodyPr anchor="b"/>
          <a:lstStyle>
            <a:lvl1pPr>
              <a:defRPr sz="8000">
                <a:solidFill>
                  <a:srgbClr val="BEA56D"/>
                </a:solidFill>
                <a:effectLst>
                  <a:outerShdw blurRad="38100" dist="25400" dir="15900000" rotWithShape="0">
                    <a:srgbClr val="000000">
                      <a:alpha val="90000"/>
                    </a:srgbClr>
                  </a:outerShdw>
                </a:effectLst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Shape 13"/>
          <p:cNvSpPr>
            <a:spLocks noGrp="1"/>
          </p:cNvSpPr>
          <p:nvPr>
            <p:ph type="body" sz="quarter" idx="1"/>
          </p:nvPr>
        </p:nvSpPr>
        <p:spPr>
          <a:xfrm>
            <a:off x="825500" y="5346700"/>
            <a:ext cx="11836400" cy="1854200"/>
          </a:xfrm>
          <a:prstGeom prst="rect">
            <a:avLst/>
          </a:prstGeom>
          <a:effectLst>
            <a:outerShdw blurRad="25400" dist="38100" dir="2700000" rotWithShape="0">
              <a:srgbClr val="6D625D">
                <a:alpha val="90000"/>
              </a:srgbClr>
            </a:outerShdw>
          </a:effectLst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 i="1">
                <a:solidFill>
                  <a:srgbClr val="BEA56D"/>
                </a:solidFill>
                <a:effectLst>
                  <a:outerShdw blurRad="25400" dist="38100" dir="15900000" rotWithShape="0">
                    <a:srgbClr val="000000">
                      <a:alpha val="90000"/>
                    </a:srgbClr>
                  </a:outerShdw>
                </a:effectLst>
              </a:defRPr>
            </a:lvl1pPr>
            <a:lvl2pPr marL="0" indent="457200" algn="ctr">
              <a:spcBef>
                <a:spcPts val="0"/>
              </a:spcBef>
              <a:buSzTx/>
              <a:buNone/>
              <a:defRPr sz="5200" i="1">
                <a:solidFill>
                  <a:srgbClr val="BEA56D"/>
                </a:solidFill>
                <a:effectLst>
                  <a:outerShdw blurRad="25400" dist="38100" dir="15900000" rotWithShape="0">
                    <a:srgbClr val="000000">
                      <a:alpha val="90000"/>
                    </a:srgbClr>
                  </a:outerShdw>
                </a:effectLst>
              </a:defRPr>
            </a:lvl2pPr>
            <a:lvl3pPr marL="0" indent="914400" algn="ctr">
              <a:spcBef>
                <a:spcPts val="0"/>
              </a:spcBef>
              <a:buSzTx/>
              <a:buNone/>
              <a:defRPr sz="5200" i="1">
                <a:solidFill>
                  <a:srgbClr val="BEA56D"/>
                </a:solidFill>
                <a:effectLst>
                  <a:outerShdw blurRad="25400" dist="38100" dir="15900000" rotWithShape="0">
                    <a:srgbClr val="000000">
                      <a:alpha val="90000"/>
                    </a:srgbClr>
                  </a:outerShdw>
                </a:effectLst>
              </a:defRPr>
            </a:lvl3pPr>
            <a:lvl4pPr marL="0" indent="1371600" algn="ctr">
              <a:spcBef>
                <a:spcPts val="0"/>
              </a:spcBef>
              <a:buSzTx/>
              <a:buNone/>
              <a:defRPr sz="5200" i="1">
                <a:solidFill>
                  <a:srgbClr val="BEA56D"/>
                </a:solidFill>
                <a:effectLst>
                  <a:outerShdw blurRad="25400" dist="38100" dir="15900000" rotWithShape="0">
                    <a:srgbClr val="000000">
                      <a:alpha val="90000"/>
                    </a:srgbClr>
                  </a:outerShdw>
                </a:effectLst>
              </a:defRPr>
            </a:lvl4pPr>
            <a:lvl5pPr marL="0" indent="1828800" algn="ctr">
              <a:spcBef>
                <a:spcPts val="0"/>
              </a:spcBef>
              <a:buSzTx/>
              <a:buNone/>
              <a:defRPr sz="5200" i="1">
                <a:solidFill>
                  <a:srgbClr val="BEA56D"/>
                </a:solidFill>
                <a:effectLst>
                  <a:outerShdw blurRad="25400" dist="38100" dir="15900000" rotWithShape="0">
                    <a:srgbClr val="000000">
                      <a:alpha val="90000"/>
                    </a:srgbClr>
                  </a:outerShdw>
                </a:effectLst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xfrm>
            <a:off x="6565899" y="9029700"/>
            <a:ext cx="342901" cy="355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sid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pic" idx="13"/>
          </p:nvPr>
        </p:nvSpPr>
        <p:spPr>
          <a:xfrm>
            <a:off x="749300" y="812800"/>
            <a:ext cx="11480800" cy="6223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762000" y="7035800"/>
            <a:ext cx="11480800" cy="1346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sz="quarter" idx="1"/>
          </p:nvPr>
        </p:nvSpPr>
        <p:spPr>
          <a:xfrm>
            <a:off x="762000" y="8382000"/>
            <a:ext cx="11480800" cy="9525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3600" i="1"/>
            </a:lvl1pPr>
            <a:lvl2pPr marL="0" indent="457200" algn="ctr">
              <a:spcBef>
                <a:spcPts val="0"/>
              </a:spcBef>
              <a:buSzTx/>
              <a:buNone/>
              <a:defRPr sz="3600" i="1"/>
            </a:lvl2pPr>
            <a:lvl3pPr marL="0" indent="914400" algn="ctr">
              <a:spcBef>
                <a:spcPts val="0"/>
              </a:spcBef>
              <a:buSzTx/>
              <a:buNone/>
              <a:defRPr sz="3600" i="1"/>
            </a:lvl3pPr>
            <a:lvl4pPr marL="0" indent="1371600" algn="ctr">
              <a:spcBef>
                <a:spcPts val="0"/>
              </a:spcBef>
              <a:buSzTx/>
              <a:buNone/>
              <a:defRPr sz="3600" i="1"/>
            </a:lvl4pPr>
            <a:lvl5pPr marL="0" indent="1828800" algn="ctr">
              <a:spcBef>
                <a:spcPts val="0"/>
              </a:spcBef>
              <a:buSzTx/>
              <a:buNone/>
              <a:defRPr sz="3600" i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xfrm>
            <a:off x="6324599" y="9144000"/>
            <a:ext cx="342901" cy="355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762000" y="3606800"/>
            <a:ext cx="11480800" cy="2540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leatherbooktypeembellishgry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96906" y="5083509"/>
            <a:ext cx="1956621" cy="304801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Shape 40"/>
          <p:cNvSpPr>
            <a:spLocks noGrp="1"/>
          </p:cNvSpPr>
          <p:nvPr>
            <p:ph type="pic" sz="half" idx="13"/>
          </p:nvPr>
        </p:nvSpPr>
        <p:spPr>
          <a:xfrm>
            <a:off x="7121230" y="1586868"/>
            <a:ext cx="5105401" cy="6807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431800" y="1600200"/>
            <a:ext cx="6477000" cy="3175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sz="quarter" idx="1"/>
          </p:nvPr>
        </p:nvSpPr>
        <p:spPr>
          <a:xfrm>
            <a:off x="431800" y="5715000"/>
            <a:ext cx="6464300" cy="2679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 i="1"/>
            </a:lvl1pPr>
            <a:lvl2pPr marL="0" indent="457200" algn="ctr">
              <a:spcBef>
                <a:spcPts val="0"/>
              </a:spcBef>
              <a:buSzTx/>
              <a:buNone/>
              <a:defRPr sz="3600" i="1"/>
            </a:lvl2pPr>
            <a:lvl3pPr marL="0" indent="914400" algn="ctr">
              <a:spcBef>
                <a:spcPts val="0"/>
              </a:spcBef>
              <a:buSzTx/>
              <a:buNone/>
              <a:defRPr sz="3600" i="1"/>
            </a:lvl3pPr>
            <a:lvl4pPr marL="0" indent="1371600" algn="ctr">
              <a:spcBef>
                <a:spcPts val="0"/>
              </a:spcBef>
              <a:buSzTx/>
              <a:buNone/>
              <a:defRPr sz="3600" i="1"/>
            </a:lvl4pPr>
            <a:lvl5pPr marL="0" indent="1828800" algn="ctr">
              <a:spcBef>
                <a:spcPts val="0"/>
              </a:spcBef>
              <a:buSzTx/>
              <a:buNone/>
              <a:defRPr sz="3600" i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hape 4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9" name="Shape 59"/>
          <p:cNvSpPr>
            <a:spLocks noGrp="1"/>
          </p:cNvSpPr>
          <p:nvPr>
            <p:ph type="body" idx="1"/>
          </p:nvPr>
        </p:nvSpPr>
        <p:spPr>
          <a:xfrm>
            <a:off x="762000" y="2768600"/>
            <a:ext cx="114808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" name="Shape 6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/>
          </p:cNvSpPr>
          <p:nvPr>
            <p:ph type="pic" sz="half" idx="13"/>
          </p:nvPr>
        </p:nvSpPr>
        <p:spPr>
          <a:xfrm>
            <a:off x="6870700" y="2362200"/>
            <a:ext cx="5359400" cy="6413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9" name="Shape 69"/>
          <p:cNvSpPr>
            <a:spLocks noGrp="1"/>
          </p:cNvSpPr>
          <p:nvPr>
            <p:ph type="body" sz="half" idx="1"/>
          </p:nvPr>
        </p:nvSpPr>
        <p:spPr>
          <a:xfrm>
            <a:off x="762000" y="2362200"/>
            <a:ext cx="5334000" cy="6413500"/>
          </a:xfrm>
          <a:prstGeom prst="rect">
            <a:avLst/>
          </a:prstGeom>
        </p:spPr>
        <p:txBody>
          <a:bodyPr/>
          <a:lstStyle>
            <a:lvl1pPr marL="406400" indent="-406400">
              <a:spcBef>
                <a:spcPts val="4000"/>
              </a:spcBef>
              <a:buBlip>
                <a:blip r:embed="rId2"/>
              </a:buBlip>
              <a:defRPr sz="3200"/>
            </a:lvl1pPr>
            <a:lvl2pPr marL="812800" indent="-406400">
              <a:spcBef>
                <a:spcPts val="4000"/>
              </a:spcBef>
              <a:buBlip>
                <a:blip r:embed="rId2"/>
              </a:buBlip>
              <a:defRPr sz="3200"/>
            </a:lvl2pPr>
            <a:lvl3pPr marL="1219200" indent="-406400">
              <a:spcBef>
                <a:spcPts val="4000"/>
              </a:spcBef>
              <a:buBlip>
                <a:blip r:embed="rId2"/>
              </a:buBlip>
              <a:defRPr sz="3200"/>
            </a:lvl3pPr>
            <a:lvl4pPr marL="1625600" indent="-406400">
              <a:spcBef>
                <a:spcPts val="4000"/>
              </a:spcBef>
              <a:buBlip>
                <a:blip r:embed="rId2"/>
              </a:buBlip>
              <a:defRPr sz="3200"/>
            </a:lvl4pPr>
            <a:lvl5pPr marL="2032000" indent="-406400">
              <a:spcBef>
                <a:spcPts val="4000"/>
              </a:spcBef>
              <a:buBlip>
                <a:blip r:embed="rId2"/>
              </a:buBlip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Shape 7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hape 7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/>
          </p:cNvSpPr>
          <p:nvPr>
            <p:ph type="pic" idx="13"/>
          </p:nvPr>
        </p:nvSpPr>
        <p:spPr>
          <a:xfrm>
            <a:off x="787400" y="723900"/>
            <a:ext cx="6324600" cy="8178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pic" sz="quarter" idx="14"/>
          </p:nvPr>
        </p:nvSpPr>
        <p:spPr>
          <a:xfrm>
            <a:off x="7396540" y="723900"/>
            <a:ext cx="4800601" cy="3479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7" name="Shape 87"/>
          <p:cNvSpPr>
            <a:spLocks noGrp="1"/>
          </p:cNvSpPr>
          <p:nvPr>
            <p:ph type="pic" sz="quarter" idx="15"/>
          </p:nvPr>
        </p:nvSpPr>
        <p:spPr>
          <a:xfrm>
            <a:off x="7396540" y="4508617"/>
            <a:ext cx="4813301" cy="4394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8" name="Shape 8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body" sz="quarter" idx="13"/>
          </p:nvPr>
        </p:nvSpPr>
        <p:spPr>
          <a:xfrm>
            <a:off x="1270000" y="6350000"/>
            <a:ext cx="10464800" cy="558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6" name="Shape 96"/>
          <p:cNvSpPr>
            <a:spLocks noGrp="1"/>
          </p:cNvSpPr>
          <p:nvPr>
            <p:ph type="body" sz="quarter" idx="14"/>
          </p:nvPr>
        </p:nvSpPr>
        <p:spPr>
          <a:xfrm>
            <a:off x="1270000" y="4292600"/>
            <a:ext cx="10464800" cy="673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4000" i="1"/>
            </a:lvl1pPr>
          </a:lstStyle>
          <a:p>
            <a:r>
              <a:t>“Type a quote here.” </a:t>
            </a:r>
          </a:p>
        </p:txBody>
      </p:sp>
      <p:sp>
        <p:nvSpPr>
          <p:cNvPr id="97" name="Shape 9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5" name="Shape 10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body" idx="1"/>
          </p:nvPr>
        </p:nvSpPr>
        <p:spPr>
          <a:xfrm>
            <a:off x="762000" y="723900"/>
            <a:ext cx="11480800" cy="8293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5"/>
              </a:buBlip>
            </a:lvl1pPr>
            <a:lvl2pPr>
              <a:buBlip>
                <a:blip r:embed="rId15"/>
              </a:buBlip>
            </a:lvl2pPr>
            <a:lvl3pPr>
              <a:buBlip>
                <a:blip r:embed="rId15"/>
              </a:buBlip>
            </a:lvl3pPr>
            <a:lvl4pPr>
              <a:buBlip>
                <a:blip r:embed="rId15"/>
              </a:buBlip>
            </a:lvl4pPr>
            <a:lvl5pPr>
              <a:buBlip>
                <a:blip r:embed="rId15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762000" y="381000"/>
            <a:ext cx="11480800" cy="1524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24599" y="9017000"/>
            <a:ext cx="342901" cy="355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 defTabSz="584200">
              <a:lnSpc>
                <a:spcPct val="100000"/>
              </a:lnSpc>
              <a:defRPr sz="1800" b="0">
                <a:solidFill>
                  <a:srgbClr val="6C6963"/>
                </a:solidFill>
                <a:latin typeface="+mn-lt"/>
                <a:ea typeface="+mn-ea"/>
                <a:cs typeface="+mn-cs"/>
                <a:sym typeface="Baskervill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6C6963"/>
          </a:solidFill>
          <a:effectLst>
            <a:outerShdw blurRad="25400" dist="25400" dir="15900000" rotWithShape="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6C6963"/>
          </a:solidFill>
          <a:effectLst>
            <a:outerShdw blurRad="25400" dist="25400" dir="15900000" rotWithShape="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6C6963"/>
          </a:solidFill>
          <a:effectLst>
            <a:outerShdw blurRad="25400" dist="25400" dir="15900000" rotWithShape="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6C6963"/>
          </a:solidFill>
          <a:effectLst>
            <a:outerShdw blurRad="25400" dist="25400" dir="15900000" rotWithShape="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6C6963"/>
          </a:solidFill>
          <a:effectLst>
            <a:outerShdw blurRad="25400" dist="25400" dir="15900000" rotWithShape="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6C6963"/>
          </a:solidFill>
          <a:effectLst>
            <a:outerShdw blurRad="25400" dist="25400" dir="15900000" rotWithShape="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6C6963"/>
          </a:solidFill>
          <a:effectLst>
            <a:outerShdw blurRad="25400" dist="25400" dir="15900000" rotWithShape="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6C6963"/>
          </a:solidFill>
          <a:effectLst>
            <a:outerShdw blurRad="25400" dist="25400" dir="15900000" rotWithShape="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ln>
            <a:noFill/>
          </a:ln>
          <a:solidFill>
            <a:srgbClr val="6C6963"/>
          </a:solidFill>
          <a:effectLst>
            <a:outerShdw blurRad="25400" dist="25400" dir="15900000" rotWithShape="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9pPr>
    </p:titleStyle>
    <p:bodyStyle>
      <a:lvl1pPr marL="5334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200" b="0" i="0" u="none" strike="noStrike" cap="none" spc="0" baseline="0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1pPr>
      <a:lvl2pPr marL="10668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200" b="0" i="0" u="none" strike="noStrike" cap="none" spc="0" baseline="0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2pPr>
      <a:lvl3pPr marL="16002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200" b="0" i="0" u="none" strike="noStrike" cap="none" spc="0" baseline="0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3pPr>
      <a:lvl4pPr marL="21336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200" b="0" i="0" u="none" strike="noStrike" cap="none" spc="0" baseline="0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4pPr>
      <a:lvl5pPr marL="26670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200" b="0" i="0" u="none" strike="noStrike" cap="none" spc="0" baseline="0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5pPr>
      <a:lvl6pPr marL="32004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200" b="0" i="0" u="none" strike="noStrike" cap="none" spc="0" baseline="0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6pPr>
      <a:lvl7pPr marL="37338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200" b="0" i="0" u="none" strike="noStrike" cap="none" spc="0" baseline="0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7pPr>
      <a:lvl8pPr marL="42672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200" b="0" i="0" u="none" strike="noStrike" cap="none" spc="0" baseline="0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8pPr>
      <a:lvl9pPr marL="48006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15"/>
        </a:buBlip>
        <a:tabLst/>
        <a:defRPr sz="4200" b="0" i="0" u="none" strike="noStrike" cap="none" spc="0" baseline="0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/>
          </p:cNvSpPr>
          <p:nvPr>
            <p:ph type="ctrTitle"/>
          </p:nvPr>
        </p:nvSpPr>
        <p:spPr>
          <a:xfrm>
            <a:off x="825500" y="621797"/>
            <a:ext cx="11836400" cy="4145212"/>
          </a:xfrm>
          <a:prstGeom prst="rect">
            <a:avLst/>
          </a:prstGeom>
        </p:spPr>
        <p:txBody>
          <a:bodyPr/>
          <a:lstStyle/>
          <a:p>
            <a:pPr>
              <a:defRPr sz="11100">
                <a:latin typeface="Baskerville SemiBold"/>
                <a:ea typeface="Baskerville SemiBold"/>
                <a:cs typeface="Baskerville SemiBold"/>
                <a:sym typeface="Baskerville SemiBold"/>
              </a:defRPr>
            </a:pPr>
            <a:r>
              <a:rPr sz="7800" dirty="0"/>
              <a:t>BUDGET - 2016</a:t>
            </a:r>
          </a:p>
          <a:p>
            <a:pPr>
              <a:defRPr sz="11100">
                <a:latin typeface="Baskerville SemiBold"/>
                <a:ea typeface="Baskerville SemiBold"/>
                <a:cs typeface="Baskerville SemiBold"/>
                <a:sym typeface="Baskerville SemiBold"/>
              </a:defRPr>
            </a:pPr>
            <a:endParaRPr sz="7800" dirty="0"/>
          </a:p>
          <a:p>
            <a:pPr algn="r">
              <a:defRPr sz="5600">
                <a:latin typeface="Baskerville SemiBold"/>
                <a:ea typeface="Baskerville SemiBold"/>
                <a:cs typeface="Baskerville SemiBold"/>
                <a:sym typeface="Baskerville SemiBold"/>
              </a:defRPr>
            </a:pPr>
            <a:r>
              <a:rPr dirty="0"/>
              <a:t>- an overview </a:t>
            </a:r>
          </a:p>
          <a:p>
            <a:pPr algn="r">
              <a:defRPr sz="4000"/>
            </a:pPr>
            <a:endParaRPr dirty="0"/>
          </a:p>
        </p:txBody>
      </p:sp>
      <p:sp>
        <p:nvSpPr>
          <p:cNvPr id="122" name="Shape 122"/>
          <p:cNvSpPr>
            <a:spLocks noGrp="1"/>
          </p:cNvSpPr>
          <p:nvPr>
            <p:ph type="subTitle" sz="half" idx="1"/>
          </p:nvPr>
        </p:nvSpPr>
        <p:spPr>
          <a:xfrm>
            <a:off x="825500" y="4767009"/>
            <a:ext cx="11836400" cy="4267023"/>
          </a:xfrm>
          <a:prstGeom prst="rect">
            <a:avLst/>
          </a:prstGeom>
        </p:spPr>
        <p:txBody>
          <a:bodyPr/>
          <a:lstStyle/>
          <a:p>
            <a:pPr defTabSz="268731">
              <a:defRPr sz="2760">
                <a:effectLst>
                  <a:outerShdw blurRad="11684" dist="17526" dir="15900000" rotWithShape="0">
                    <a:srgbClr val="000000">
                      <a:alpha val="90000"/>
                    </a:srgbClr>
                  </a:outerShdw>
                </a:effectLst>
              </a:defRPr>
            </a:pPr>
            <a:endParaRPr dirty="0"/>
          </a:p>
          <a:p>
            <a:pPr defTabSz="268731">
              <a:defRPr sz="2760">
                <a:effectLst>
                  <a:outerShdw blurRad="11684" dist="17526" dir="15900000" rotWithShape="0">
                    <a:srgbClr val="000000">
                      <a:alpha val="90000"/>
                    </a:srgbClr>
                  </a:outerShdw>
                </a:effectLst>
              </a:defRPr>
            </a:pPr>
            <a:endParaRPr dirty="0"/>
          </a:p>
          <a:p>
            <a:pPr defTabSz="268731">
              <a:defRPr sz="2760">
                <a:effectLst>
                  <a:outerShdw blurRad="11684" dist="17526" dir="15900000" rotWithShape="0">
                    <a:srgbClr val="000000">
                      <a:alpha val="90000"/>
                    </a:srgbClr>
                  </a:outerShdw>
                </a:effectLst>
              </a:defRPr>
            </a:pPr>
            <a:endParaRPr dirty="0"/>
          </a:p>
          <a:p>
            <a:pPr defTabSz="268731">
              <a:defRPr sz="4600" b="1" i="0">
                <a:effectLst>
                  <a:outerShdw blurRad="11684" dist="17526" dir="15900000" rotWithShape="0">
                    <a:srgbClr val="000000">
                      <a:alpha val="90000"/>
                    </a:srgbClr>
                  </a:outerShdw>
                </a:effectLst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swamy associates</a:t>
            </a:r>
          </a:p>
          <a:p>
            <a:pPr defTabSz="268731">
              <a:defRPr sz="4140" i="0">
                <a:effectLst>
                  <a:outerShdw blurRad="11684" dist="17526" dir="15900000" rotWithShape="0">
                    <a:srgbClr val="000000">
                      <a:alpha val="90000"/>
                    </a:srgbClr>
                  </a:outerShdw>
                </a:effectLst>
              </a:defRPr>
            </a:pPr>
            <a:endParaRPr dirty="0"/>
          </a:p>
          <a:p>
            <a:pPr defTabSz="268731">
              <a:defRPr sz="3266" b="1" i="0">
                <a:effectLst>
                  <a:outerShdw blurRad="11684" dist="17526" dir="15900000" rotWithShape="0">
                    <a:srgbClr val="000000">
                      <a:alpha val="90000"/>
                    </a:srgbClr>
                  </a:outerShdw>
                </a:effectLst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lang="en-IN" dirty="0" smtClean="0"/>
              <a:t>5</a:t>
            </a:r>
            <a:r>
              <a:rPr dirty="0" smtClean="0"/>
              <a:t>.3.16</a:t>
            </a:r>
            <a:endParaRPr dirty="0"/>
          </a:p>
        </p:txBody>
      </p:sp>
      <p:sp>
        <p:nvSpPr>
          <p:cNvPr id="123" name="Shape 123"/>
          <p:cNvSpPr>
            <a:spLocks noGrp="1"/>
          </p:cNvSpPr>
          <p:nvPr>
            <p:ph type="sldNum" sz="quarter" idx="4294967295"/>
          </p:nvPr>
        </p:nvSpPr>
        <p:spPr>
          <a:xfrm>
            <a:off x="6623049" y="9029700"/>
            <a:ext cx="228601" cy="355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1" animBg="1" advAuto="0"/>
      <p:bldP spid="122" grpId="2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0" defTabSz="914400">
              <a:lnSpc>
                <a:spcPct val="200000"/>
              </a:lnSpc>
              <a:tabLst>
                <a:tab pos="4622800" algn="l"/>
                <a:tab pos="5791200" algn="l"/>
              </a:tabLst>
              <a:defRPr sz="7500" b="1" spc="-1000">
                <a:solidFill>
                  <a:srgbClr val="AC3B30"/>
                </a:solidFill>
                <a:effectLst/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C E N T R A L    E X C I S 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1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/>
          </p:cNvSpPr>
          <p:nvPr>
            <p:ph type="title"/>
          </p:nvPr>
        </p:nvSpPr>
        <p:spPr>
          <a:xfrm>
            <a:off x="762000" y="189177"/>
            <a:ext cx="11430000" cy="1907646"/>
          </a:xfrm>
          <a:prstGeom prst="rect">
            <a:avLst/>
          </a:prstGeom>
        </p:spPr>
        <p:txBody>
          <a:bodyPr/>
          <a:lstStyle/>
          <a:p>
            <a:pPr lvl="1" indent="0" defTabSz="914400">
              <a:lnSpc>
                <a:spcPct val="150000"/>
              </a:lnSpc>
              <a:tabLst>
                <a:tab pos="4622800" algn="l"/>
                <a:tab pos="5791200" algn="l"/>
              </a:tabLst>
              <a:defRPr sz="7500" b="1">
                <a:solidFill>
                  <a:srgbClr val="AC3B30"/>
                </a:solidFill>
                <a:effectLst/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spc="-1000" dirty="0"/>
              <a:t>T A X    O N    J E W E L </a:t>
            </a:r>
            <a:r>
              <a:rPr spc="-1000" dirty="0" err="1"/>
              <a:t>L</a:t>
            </a:r>
            <a:r>
              <a:rPr spc="-1000" dirty="0"/>
              <a:t> E R Y</a:t>
            </a:r>
          </a:p>
        </p:txBody>
      </p:sp>
      <p:sp>
        <p:nvSpPr>
          <p:cNvPr id="128" name="Shape 128"/>
          <p:cNvSpPr>
            <a:spLocks noGrp="1"/>
          </p:cNvSpPr>
          <p:nvPr>
            <p:ph type="body" idx="1"/>
          </p:nvPr>
        </p:nvSpPr>
        <p:spPr>
          <a:xfrm>
            <a:off x="762000" y="1814677"/>
            <a:ext cx="11430001" cy="7622846"/>
          </a:xfrm>
          <a:prstGeom prst="rect">
            <a:avLst/>
          </a:prstGeom>
        </p:spPr>
        <p:txBody>
          <a:bodyPr/>
          <a:lstStyle/>
          <a:p>
            <a:pPr marL="685800" lvl="1" indent="-152400" algn="just" defTabSz="457200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3600" b="1">
                <a:solidFill>
                  <a:srgbClr val="757575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  1 % ED on all articles of </a:t>
            </a:r>
            <a:r>
              <a:rPr dirty="0" err="1"/>
              <a:t>jewellery</a:t>
            </a:r>
            <a:r>
              <a:rPr dirty="0"/>
              <a:t> without </a:t>
            </a:r>
            <a:r>
              <a:rPr dirty="0" err="1"/>
              <a:t>Cenvat</a:t>
            </a:r>
            <a:r>
              <a:rPr dirty="0"/>
              <a:t>    </a:t>
            </a:r>
            <a:r>
              <a:rPr dirty="0" smtClean="0"/>
              <a:t>Credit</a:t>
            </a:r>
            <a:r>
              <a:rPr lang="en-IN" dirty="0" smtClean="0"/>
              <a:t>.</a:t>
            </a:r>
            <a:endParaRPr dirty="0"/>
          </a:p>
          <a:p>
            <a:pPr marL="685800" lvl="1" indent="-152400" algn="just" defTabSz="457200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3600" b="1">
                <a:solidFill>
                  <a:srgbClr val="757575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  Simplified and </a:t>
            </a:r>
            <a:r>
              <a:rPr dirty="0" err="1"/>
              <a:t>centralised</a:t>
            </a:r>
            <a:r>
              <a:rPr dirty="0"/>
              <a:t> </a:t>
            </a:r>
            <a:r>
              <a:rPr dirty="0" smtClean="0"/>
              <a:t>registration</a:t>
            </a:r>
            <a:r>
              <a:rPr lang="en-IN" dirty="0" smtClean="0"/>
              <a:t>.</a:t>
            </a:r>
            <a:endParaRPr dirty="0"/>
          </a:p>
          <a:p>
            <a:pPr marL="685800" lvl="1" indent="-152400" algn="just" defTabSz="457200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3600" b="1">
                <a:solidFill>
                  <a:srgbClr val="757575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  SSI exemption of Rs.6 crores (for 3/2016 - Rs.50 lakhs</a:t>
            </a:r>
            <a:r>
              <a:rPr dirty="0" smtClean="0"/>
              <a:t>)</a:t>
            </a:r>
            <a:r>
              <a:rPr lang="en-IN" dirty="0" smtClean="0"/>
              <a:t>, subject to previous year turnover &lt; Rs.12Cr.</a:t>
            </a:r>
            <a:endParaRPr dirty="0"/>
          </a:p>
        </p:txBody>
      </p:sp>
      <p:sp>
        <p:nvSpPr>
          <p:cNvPr id="129" name="Shape 129"/>
          <p:cNvSpPr>
            <a:spLocks noGrp="1"/>
          </p:cNvSpPr>
          <p:nvPr>
            <p:ph type="sldNum" sz="quarter" idx="4294967295"/>
          </p:nvPr>
        </p:nvSpPr>
        <p:spPr>
          <a:xfrm>
            <a:off x="6381749" y="9017000"/>
            <a:ext cx="228601" cy="355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1" animBg="1" advAuto="0"/>
      <p:bldP spid="128" grpId="2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title"/>
          </p:nvPr>
        </p:nvSpPr>
        <p:spPr>
          <a:xfrm>
            <a:off x="787399" y="189177"/>
            <a:ext cx="11430001" cy="1907647"/>
          </a:xfrm>
          <a:prstGeom prst="rect">
            <a:avLst/>
          </a:prstGeom>
        </p:spPr>
        <p:txBody>
          <a:bodyPr/>
          <a:lstStyle/>
          <a:p>
            <a:pPr lvl="1" indent="0" defTabSz="914400">
              <a:lnSpc>
                <a:spcPct val="150000"/>
              </a:lnSpc>
              <a:tabLst>
                <a:tab pos="4622800" algn="l"/>
                <a:tab pos="5791200" algn="l"/>
              </a:tabLst>
              <a:defRPr sz="7500" b="1" spc="-1000">
                <a:solidFill>
                  <a:srgbClr val="AC3B30"/>
                </a:solidFill>
                <a:effectLst/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T A X    O N   G A R M E N T S </a:t>
            </a:r>
          </a:p>
        </p:txBody>
      </p:sp>
      <p:sp>
        <p:nvSpPr>
          <p:cNvPr id="132" name="Shape 132"/>
          <p:cNvSpPr>
            <a:spLocks noGrp="1"/>
          </p:cNvSpPr>
          <p:nvPr>
            <p:ph type="body" idx="1"/>
          </p:nvPr>
        </p:nvSpPr>
        <p:spPr>
          <a:xfrm>
            <a:off x="787399" y="1700378"/>
            <a:ext cx="11430001" cy="7851445"/>
          </a:xfrm>
          <a:prstGeom prst="rect">
            <a:avLst/>
          </a:prstGeom>
        </p:spPr>
        <p:txBody>
          <a:bodyPr/>
          <a:lstStyle/>
          <a:p>
            <a:pPr marL="665226" lvl="1" indent="-147828" algn="just" defTabSz="443484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3492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  </a:t>
            </a:r>
            <a:r>
              <a:rPr dirty="0">
                <a:solidFill>
                  <a:srgbClr val="767676"/>
                </a:solidFill>
              </a:rPr>
              <a:t>12.5 % ED with </a:t>
            </a:r>
            <a:r>
              <a:rPr dirty="0" err="1">
                <a:solidFill>
                  <a:srgbClr val="767676"/>
                </a:solidFill>
              </a:rPr>
              <a:t>Cenvat</a:t>
            </a:r>
            <a:r>
              <a:rPr dirty="0">
                <a:solidFill>
                  <a:srgbClr val="767676"/>
                </a:solidFill>
              </a:rPr>
              <a:t> Credit or 2 % ED without </a:t>
            </a:r>
            <a:r>
              <a:rPr dirty="0" err="1">
                <a:solidFill>
                  <a:srgbClr val="767676"/>
                </a:solidFill>
              </a:rPr>
              <a:t>Cenvat</a:t>
            </a:r>
            <a:r>
              <a:rPr dirty="0">
                <a:solidFill>
                  <a:srgbClr val="767676"/>
                </a:solidFill>
              </a:rPr>
              <a:t> </a:t>
            </a:r>
            <a:r>
              <a:rPr dirty="0" smtClean="0">
                <a:solidFill>
                  <a:srgbClr val="767676"/>
                </a:solidFill>
              </a:rPr>
              <a:t>Credit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665226" lvl="1" indent="-147828" algn="just" defTabSz="443484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3492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On 60% of </a:t>
            </a:r>
            <a:r>
              <a:rPr dirty="0" smtClean="0">
                <a:solidFill>
                  <a:srgbClr val="767676"/>
                </a:solidFill>
              </a:rPr>
              <a:t>RSP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665226" lvl="1" indent="-147828" algn="just" defTabSz="443484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3492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On branded readymade garments having a RSP of Rs.1000 or above</a:t>
            </a:r>
          </a:p>
          <a:p>
            <a:pPr marL="665226" lvl="1" indent="-147828" algn="just" defTabSz="443484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3492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SSI Exemption for March 2016 </a:t>
            </a:r>
            <a:r>
              <a:rPr dirty="0" err="1">
                <a:solidFill>
                  <a:srgbClr val="767676"/>
                </a:solidFill>
              </a:rPr>
              <a:t>upto</a:t>
            </a:r>
            <a:r>
              <a:rPr dirty="0">
                <a:solidFill>
                  <a:srgbClr val="767676"/>
                </a:solidFill>
              </a:rPr>
              <a:t> </a:t>
            </a:r>
            <a:r>
              <a:rPr dirty="0" err="1">
                <a:solidFill>
                  <a:srgbClr val="767676"/>
                </a:solidFill>
              </a:rPr>
              <a:t>Rs</a:t>
            </a:r>
            <a:r>
              <a:rPr dirty="0">
                <a:solidFill>
                  <a:srgbClr val="767676"/>
                </a:solidFill>
              </a:rPr>
              <a:t>. 12.50 </a:t>
            </a:r>
            <a:r>
              <a:rPr dirty="0" smtClean="0">
                <a:solidFill>
                  <a:srgbClr val="767676"/>
                </a:solidFill>
              </a:rPr>
              <a:t>lakhs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r>
              <a:rPr dirty="0" smtClean="0">
                <a:solidFill>
                  <a:srgbClr val="767676"/>
                </a:solidFill>
              </a:rPr>
              <a:t> </a:t>
            </a:r>
            <a:endParaRPr dirty="0">
              <a:solidFill>
                <a:srgbClr val="767676"/>
              </a:solidFill>
            </a:endParaRPr>
          </a:p>
        </p:txBody>
      </p:sp>
      <p:sp>
        <p:nvSpPr>
          <p:cNvPr id="133" name="Shape 133"/>
          <p:cNvSpPr>
            <a:spLocks noGrp="1"/>
          </p:cNvSpPr>
          <p:nvPr>
            <p:ph type="sldNum" sz="quarter" idx="4294967295"/>
          </p:nvPr>
        </p:nvSpPr>
        <p:spPr>
          <a:xfrm>
            <a:off x="6381749" y="9017000"/>
            <a:ext cx="228601" cy="355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1" animBg="1" advAuto="0"/>
      <p:bldP spid="13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/>
          </p:cNvSpPr>
          <p:nvPr>
            <p:ph type="title"/>
          </p:nvPr>
        </p:nvSpPr>
        <p:spPr>
          <a:xfrm>
            <a:off x="787399" y="189177"/>
            <a:ext cx="11430001" cy="1907647"/>
          </a:xfrm>
          <a:prstGeom prst="rect">
            <a:avLst/>
          </a:prstGeom>
        </p:spPr>
        <p:txBody>
          <a:bodyPr/>
          <a:lstStyle/>
          <a:p>
            <a:pPr lvl="1" indent="0" defTabSz="914400">
              <a:lnSpc>
                <a:spcPct val="150000"/>
              </a:lnSpc>
              <a:tabLst>
                <a:tab pos="4622800" algn="l"/>
                <a:tab pos="5791200" algn="l"/>
              </a:tabLst>
              <a:defRPr sz="7500" b="1" spc="-1000">
                <a:solidFill>
                  <a:srgbClr val="AC3B30"/>
                </a:solidFill>
                <a:effectLst/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I N F R A    C E S S</a:t>
            </a:r>
          </a:p>
        </p:txBody>
      </p:sp>
      <p:sp>
        <p:nvSpPr>
          <p:cNvPr id="136" name="Shape 136"/>
          <p:cNvSpPr>
            <a:spLocks noGrp="1"/>
          </p:cNvSpPr>
          <p:nvPr>
            <p:ph type="body" idx="1"/>
          </p:nvPr>
        </p:nvSpPr>
        <p:spPr>
          <a:xfrm>
            <a:off x="787399" y="1700378"/>
            <a:ext cx="11430001" cy="7851445"/>
          </a:xfrm>
          <a:prstGeom prst="rect">
            <a:avLst/>
          </a:prstGeom>
        </p:spPr>
        <p:txBody>
          <a:bodyPr/>
          <a:lstStyle/>
          <a:p>
            <a:pPr marL="685800" lvl="1" indent="-152400" algn="just" defTabSz="457200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3600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  </a:t>
            </a:r>
            <a:r>
              <a:rPr dirty="0">
                <a:solidFill>
                  <a:srgbClr val="767676"/>
                </a:solidFill>
              </a:rPr>
              <a:t>4 % on BIG </a:t>
            </a:r>
            <a:r>
              <a:rPr dirty="0" smtClean="0">
                <a:solidFill>
                  <a:srgbClr val="767676"/>
                </a:solidFill>
              </a:rPr>
              <a:t>cars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685800" lvl="1" indent="-152400" algn="just" defTabSz="457200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3600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1 % on small petrol cars ( </a:t>
            </a:r>
            <a:r>
              <a:rPr lang="en-IN" dirty="0" smtClean="0">
                <a:solidFill>
                  <a:srgbClr val="767676"/>
                </a:solidFill>
              </a:rPr>
              <a:t>&lt;</a:t>
            </a:r>
            <a:r>
              <a:rPr dirty="0" smtClean="0">
                <a:solidFill>
                  <a:srgbClr val="767676"/>
                </a:solidFill>
              </a:rPr>
              <a:t>1200 </a:t>
            </a:r>
            <a:r>
              <a:rPr dirty="0">
                <a:solidFill>
                  <a:srgbClr val="767676"/>
                </a:solidFill>
              </a:rPr>
              <a:t>cc &amp; </a:t>
            </a:r>
            <a:r>
              <a:rPr dirty="0" smtClean="0">
                <a:solidFill>
                  <a:srgbClr val="767676"/>
                </a:solidFill>
              </a:rPr>
              <a:t> </a:t>
            </a:r>
            <a:r>
              <a:rPr dirty="0">
                <a:solidFill>
                  <a:srgbClr val="767676"/>
                </a:solidFill>
              </a:rPr>
              <a:t>4000mm</a:t>
            </a:r>
            <a:r>
              <a:rPr dirty="0" smtClean="0">
                <a:solidFill>
                  <a:srgbClr val="767676"/>
                </a:solidFill>
              </a:rPr>
              <a:t>)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685800" lvl="1" indent="-152400" algn="just" defTabSz="457200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3600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2.5 % on small diesel cars ( </a:t>
            </a:r>
            <a:r>
              <a:rPr lang="en-IN" dirty="0" smtClean="0">
                <a:solidFill>
                  <a:srgbClr val="767676"/>
                </a:solidFill>
              </a:rPr>
              <a:t>&lt; </a:t>
            </a:r>
            <a:r>
              <a:rPr dirty="0" smtClean="0">
                <a:solidFill>
                  <a:srgbClr val="767676"/>
                </a:solidFill>
              </a:rPr>
              <a:t>1500 </a:t>
            </a:r>
            <a:r>
              <a:rPr dirty="0">
                <a:solidFill>
                  <a:srgbClr val="767676"/>
                </a:solidFill>
              </a:rPr>
              <a:t>cc &amp; </a:t>
            </a:r>
            <a:r>
              <a:rPr dirty="0" smtClean="0">
                <a:solidFill>
                  <a:srgbClr val="767676"/>
                </a:solidFill>
              </a:rPr>
              <a:t>4000mm)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685800" lvl="1" indent="-152400" algn="just" defTabSz="457200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3600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Ambulance and Taxi </a:t>
            </a:r>
            <a:r>
              <a:rPr dirty="0" smtClean="0">
                <a:solidFill>
                  <a:srgbClr val="767676"/>
                </a:solidFill>
              </a:rPr>
              <a:t>exempted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685800" lvl="1" indent="-152400" algn="just" defTabSz="457200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3600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To be paid in </a:t>
            </a:r>
            <a:r>
              <a:rPr dirty="0" smtClean="0">
                <a:solidFill>
                  <a:srgbClr val="767676"/>
                </a:solidFill>
              </a:rPr>
              <a:t>cash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</a:p>
          <a:p>
            <a:pPr marL="685800" lvl="1" indent="-152400" algn="just" defTabSz="457200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3600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lang="en-IN" dirty="0">
                <a:solidFill>
                  <a:srgbClr val="767676"/>
                </a:solidFill>
              </a:rPr>
              <a:t> </a:t>
            </a:r>
            <a:r>
              <a:rPr lang="en-IN" dirty="0" smtClean="0">
                <a:solidFill>
                  <a:srgbClr val="767676"/>
                </a:solidFill>
              </a:rPr>
              <a:t>	Applicable </a:t>
            </a:r>
            <a:r>
              <a:rPr lang="en-IN" dirty="0" smtClean="0">
                <a:solidFill>
                  <a:srgbClr val="767676"/>
                </a:solidFill>
              </a:rPr>
              <a:t>only for </a:t>
            </a:r>
            <a:r>
              <a:rPr lang="en-IN" dirty="0" smtClean="0">
                <a:solidFill>
                  <a:srgbClr val="767676"/>
                </a:solidFill>
              </a:rPr>
              <a:t>cars manufactured on or after 1.3.16.</a:t>
            </a:r>
            <a:endParaRPr dirty="0">
              <a:solidFill>
                <a:srgbClr val="767676"/>
              </a:solidFill>
            </a:endParaRPr>
          </a:p>
        </p:txBody>
      </p:sp>
      <p:sp>
        <p:nvSpPr>
          <p:cNvPr id="137" name="Shape 137"/>
          <p:cNvSpPr>
            <a:spLocks noGrp="1"/>
          </p:cNvSpPr>
          <p:nvPr>
            <p:ph type="sldNum" sz="quarter" idx="4294967295"/>
          </p:nvPr>
        </p:nvSpPr>
        <p:spPr>
          <a:xfrm>
            <a:off x="6381749" y="9017000"/>
            <a:ext cx="228601" cy="355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1" animBg="1" advAuto="0"/>
      <p:bldP spid="136" grpId="2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/>
          </p:cNvSpPr>
          <p:nvPr>
            <p:ph type="title"/>
          </p:nvPr>
        </p:nvSpPr>
        <p:spPr>
          <a:xfrm>
            <a:off x="787399" y="189177"/>
            <a:ext cx="11430001" cy="190764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1" indent="0" defTabSz="914400">
              <a:lnSpc>
                <a:spcPct val="200000"/>
              </a:lnSpc>
              <a:tabLst>
                <a:tab pos="4622800" algn="l"/>
                <a:tab pos="5791200" algn="l"/>
              </a:tabLst>
              <a:defRPr sz="7500" b="1">
                <a:solidFill>
                  <a:srgbClr val="AC3B30"/>
                </a:solidFill>
                <a:effectLst/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MISCELLANEA</a:t>
            </a:r>
          </a:p>
        </p:txBody>
      </p:sp>
      <p:sp>
        <p:nvSpPr>
          <p:cNvPr id="140" name="Shape 140"/>
          <p:cNvSpPr>
            <a:spLocks noGrp="1"/>
          </p:cNvSpPr>
          <p:nvPr>
            <p:ph type="body" idx="1"/>
          </p:nvPr>
        </p:nvSpPr>
        <p:spPr>
          <a:xfrm>
            <a:off x="787399" y="1607575"/>
            <a:ext cx="11430001" cy="6459794"/>
          </a:xfrm>
          <a:prstGeom prst="rect">
            <a:avLst/>
          </a:prstGeom>
        </p:spPr>
        <p:txBody>
          <a:bodyPr/>
          <a:lstStyle/>
          <a:p>
            <a:pPr marL="384047" lvl="1" indent="-85344" algn="just" defTabSz="256031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016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  </a:t>
            </a:r>
            <a:r>
              <a:rPr dirty="0">
                <a:solidFill>
                  <a:srgbClr val="767676"/>
                </a:solidFill>
              </a:rPr>
              <a:t>Interest for provisional assessment – </a:t>
            </a:r>
            <a:r>
              <a:rPr dirty="0" smtClean="0">
                <a:solidFill>
                  <a:srgbClr val="767676"/>
                </a:solidFill>
              </a:rPr>
              <a:t>clarified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384047" lvl="1" indent="-85344" algn="just" defTabSz="256031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016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lang="en-IN" dirty="0">
                <a:solidFill>
                  <a:srgbClr val="767676"/>
                </a:solidFill>
              </a:rPr>
              <a:t> </a:t>
            </a:r>
            <a:r>
              <a:rPr lang="en-IN" dirty="0" smtClean="0">
                <a:solidFill>
                  <a:srgbClr val="767676"/>
                </a:solidFill>
              </a:rPr>
              <a:t> ER4, ER5, ER 6 &amp; ER 7 to be unified.</a:t>
            </a:r>
            <a:endParaRPr dirty="0">
              <a:solidFill>
                <a:srgbClr val="767676"/>
              </a:solidFill>
            </a:endParaRPr>
          </a:p>
          <a:p>
            <a:pPr marL="384047" lvl="1" indent="-85344" algn="just" defTabSz="256031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016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lang="en-IN" dirty="0" smtClean="0">
                <a:solidFill>
                  <a:srgbClr val="767676"/>
                </a:solidFill>
              </a:rPr>
              <a:t> 	</a:t>
            </a:r>
            <a:r>
              <a:rPr dirty="0" smtClean="0">
                <a:solidFill>
                  <a:srgbClr val="767676"/>
                </a:solidFill>
              </a:rPr>
              <a:t>Facility </a:t>
            </a:r>
            <a:r>
              <a:rPr dirty="0">
                <a:solidFill>
                  <a:srgbClr val="767676"/>
                </a:solidFill>
              </a:rPr>
              <a:t>to file revised return </a:t>
            </a:r>
            <a:r>
              <a:rPr dirty="0" smtClean="0">
                <a:solidFill>
                  <a:srgbClr val="767676"/>
                </a:solidFill>
              </a:rPr>
              <a:t>introduced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384047" lvl="1" indent="-85344" algn="just" defTabSz="256031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016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Refund under Rule 5 of CCR, 2004</a:t>
            </a:r>
          </a:p>
          <a:p>
            <a:pPr marL="298703" lvl="1" indent="0" algn="just" defTabSz="256031">
              <a:lnSpc>
                <a:spcPct val="200000"/>
              </a:lnSpc>
              <a:spcBef>
                <a:spcPts val="0"/>
              </a:spcBef>
              <a:buNone/>
              <a:defRPr sz="2016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lang="en-IN" dirty="0">
                <a:solidFill>
                  <a:srgbClr val="767676"/>
                </a:solidFill>
              </a:rPr>
              <a:t> </a:t>
            </a:r>
            <a:r>
              <a:rPr lang="en-IN" dirty="0" smtClean="0">
                <a:solidFill>
                  <a:srgbClr val="767676"/>
                </a:solidFill>
              </a:rPr>
              <a:t>       - </a:t>
            </a:r>
            <a:r>
              <a:rPr dirty="0" smtClean="0">
                <a:solidFill>
                  <a:srgbClr val="767676"/>
                </a:solidFill>
              </a:rPr>
              <a:t>Relevant </a:t>
            </a:r>
            <a:r>
              <a:rPr dirty="0">
                <a:solidFill>
                  <a:srgbClr val="767676"/>
                </a:solidFill>
              </a:rPr>
              <a:t>date for service exporters – Date of </a:t>
            </a:r>
            <a:r>
              <a:rPr dirty="0" err="1">
                <a:solidFill>
                  <a:srgbClr val="767676"/>
                </a:solidFill>
              </a:rPr>
              <a:t>realisation</a:t>
            </a:r>
            <a:r>
              <a:rPr dirty="0">
                <a:solidFill>
                  <a:srgbClr val="767676"/>
                </a:solidFill>
              </a:rPr>
              <a:t> of export </a:t>
            </a:r>
            <a:r>
              <a:rPr dirty="0" smtClean="0">
                <a:solidFill>
                  <a:srgbClr val="767676"/>
                </a:solidFill>
              </a:rPr>
              <a:t>proceeds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384047" lvl="1" indent="-85344" algn="just" defTabSz="256031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016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Single Registration for inter linked manufacturing units within the same Range </a:t>
            </a:r>
            <a:r>
              <a:rPr dirty="0" smtClean="0">
                <a:solidFill>
                  <a:srgbClr val="767676"/>
                </a:solidFill>
              </a:rPr>
              <a:t>jurisdiction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</p:txBody>
      </p:sp>
      <p:sp>
        <p:nvSpPr>
          <p:cNvPr id="141" name="Shape 141"/>
          <p:cNvSpPr>
            <a:spLocks noGrp="1"/>
          </p:cNvSpPr>
          <p:nvPr>
            <p:ph type="sldNum" sz="quarter" idx="4294967295"/>
          </p:nvPr>
        </p:nvSpPr>
        <p:spPr>
          <a:xfrm>
            <a:off x="6381749" y="9017000"/>
            <a:ext cx="228601" cy="355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1" animBg="1" advAuto="0"/>
      <p:bldP spid="140" grpId="2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xfrm>
            <a:off x="787399" y="189177"/>
            <a:ext cx="11430001" cy="190764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1" indent="0" defTabSz="914400">
              <a:lnSpc>
                <a:spcPct val="200000"/>
              </a:lnSpc>
              <a:tabLst>
                <a:tab pos="4622800" algn="l"/>
                <a:tab pos="5791200" algn="l"/>
              </a:tabLst>
              <a:defRPr sz="7500" b="1">
                <a:solidFill>
                  <a:srgbClr val="AC3B30"/>
                </a:solidFill>
                <a:effectLst/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MISCELLANEA</a:t>
            </a:r>
          </a:p>
        </p:txBody>
      </p:sp>
      <p:sp>
        <p:nvSpPr>
          <p:cNvPr id="144" name="Shape 144"/>
          <p:cNvSpPr>
            <a:spLocks noGrp="1"/>
          </p:cNvSpPr>
          <p:nvPr>
            <p:ph type="body" idx="1"/>
          </p:nvPr>
        </p:nvSpPr>
        <p:spPr>
          <a:xfrm>
            <a:off x="787399" y="2190545"/>
            <a:ext cx="11430001" cy="5272139"/>
          </a:xfrm>
          <a:prstGeom prst="rect">
            <a:avLst/>
          </a:prstGeom>
        </p:spPr>
        <p:txBody>
          <a:bodyPr/>
          <a:lstStyle/>
          <a:p>
            <a:pPr marL="534923" lvl="1" indent="-118871" algn="just" defTabSz="356615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807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 </a:t>
            </a:r>
            <a:r>
              <a:rPr sz="2000" dirty="0"/>
              <a:t> </a:t>
            </a:r>
            <a:r>
              <a:rPr sz="2000" dirty="0">
                <a:solidFill>
                  <a:srgbClr val="767676"/>
                </a:solidFill>
              </a:rPr>
              <a:t>RMC given a reprieve. ( L&amp;T decision undone</a:t>
            </a:r>
            <a:r>
              <a:rPr sz="2000" dirty="0" smtClean="0">
                <a:solidFill>
                  <a:srgbClr val="767676"/>
                </a:solidFill>
              </a:rPr>
              <a:t>)</a:t>
            </a:r>
            <a:r>
              <a:rPr lang="en-IN" sz="2000" dirty="0" smtClean="0">
                <a:solidFill>
                  <a:srgbClr val="767676"/>
                </a:solidFill>
              </a:rPr>
              <a:t>.</a:t>
            </a:r>
            <a:endParaRPr sz="2000" dirty="0">
              <a:solidFill>
                <a:srgbClr val="767676"/>
              </a:solidFill>
            </a:endParaRPr>
          </a:p>
          <a:p>
            <a:pPr marL="534923" lvl="1" indent="-118871" algn="just" defTabSz="356615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807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sz="2000" dirty="0">
                <a:solidFill>
                  <a:srgbClr val="767676"/>
                </a:solidFill>
              </a:rPr>
              <a:t>  2% duty on parts and components of mobile </a:t>
            </a:r>
            <a:r>
              <a:rPr sz="2000" dirty="0" smtClean="0">
                <a:solidFill>
                  <a:srgbClr val="767676"/>
                </a:solidFill>
              </a:rPr>
              <a:t>phones</a:t>
            </a:r>
            <a:r>
              <a:rPr lang="en-IN" sz="2000" dirty="0" smtClean="0">
                <a:solidFill>
                  <a:srgbClr val="767676"/>
                </a:solidFill>
              </a:rPr>
              <a:t>.</a:t>
            </a:r>
            <a:endParaRPr sz="2000" dirty="0">
              <a:solidFill>
                <a:srgbClr val="767676"/>
              </a:solidFill>
            </a:endParaRPr>
          </a:p>
          <a:p>
            <a:pPr marL="534923" lvl="1" indent="-118871" algn="just" defTabSz="356615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807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sz="2000" dirty="0">
                <a:solidFill>
                  <a:srgbClr val="767676"/>
                </a:solidFill>
              </a:rPr>
              <a:t>  Demand under normal period raised to 2 years from 1 </a:t>
            </a:r>
            <a:r>
              <a:rPr sz="2000" dirty="0" smtClean="0">
                <a:solidFill>
                  <a:srgbClr val="767676"/>
                </a:solidFill>
              </a:rPr>
              <a:t>year</a:t>
            </a:r>
            <a:r>
              <a:rPr lang="en-IN" sz="2000" dirty="0" smtClean="0">
                <a:solidFill>
                  <a:srgbClr val="767676"/>
                </a:solidFill>
              </a:rPr>
              <a:t>.</a:t>
            </a:r>
            <a:endParaRPr sz="2000" dirty="0">
              <a:solidFill>
                <a:srgbClr val="767676"/>
              </a:solidFill>
            </a:endParaRPr>
          </a:p>
          <a:p>
            <a:pPr marL="534923" lvl="1" indent="-118871" algn="just" defTabSz="356615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807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sz="2000" dirty="0">
                <a:solidFill>
                  <a:srgbClr val="767676"/>
                </a:solidFill>
              </a:rPr>
              <a:t>  Indirect Tax Dispute Resolution Scheme 2016 - Pending appeals before Commissioner (Appeals) can be closed by paying full duty / tax, interest and 25 % of the </a:t>
            </a:r>
            <a:r>
              <a:rPr sz="2000" dirty="0" smtClean="0">
                <a:solidFill>
                  <a:srgbClr val="767676"/>
                </a:solidFill>
              </a:rPr>
              <a:t>penalties</a:t>
            </a:r>
            <a:r>
              <a:rPr lang="en-IN" sz="2000" dirty="0" smtClean="0">
                <a:solidFill>
                  <a:srgbClr val="767676"/>
                </a:solidFill>
              </a:rPr>
              <a:t>.</a:t>
            </a:r>
            <a:endParaRPr sz="2000" dirty="0">
              <a:solidFill>
                <a:srgbClr val="767676"/>
              </a:solidFill>
            </a:endParaRPr>
          </a:p>
          <a:p>
            <a:pPr marL="534923" lvl="1" indent="-118871" algn="just" defTabSz="356615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807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sz="2000" dirty="0">
                <a:solidFill>
                  <a:srgbClr val="767676"/>
                </a:solidFill>
              </a:rPr>
              <a:t>  Interest rates reduced to 15 % from 18</a:t>
            </a:r>
            <a:r>
              <a:rPr sz="2000" dirty="0" smtClean="0">
                <a:solidFill>
                  <a:srgbClr val="767676"/>
                </a:solidFill>
              </a:rPr>
              <a:t>%</a:t>
            </a:r>
            <a:endParaRPr sz="2000" dirty="0">
              <a:solidFill>
                <a:srgbClr val="767676"/>
              </a:solidFill>
            </a:endParaRPr>
          </a:p>
        </p:txBody>
      </p:sp>
      <p:sp>
        <p:nvSpPr>
          <p:cNvPr id="145" name="Shape 145"/>
          <p:cNvSpPr>
            <a:spLocks noGrp="1"/>
          </p:cNvSpPr>
          <p:nvPr>
            <p:ph type="sldNum" sz="quarter" idx="4294967295"/>
          </p:nvPr>
        </p:nvSpPr>
        <p:spPr>
          <a:xfrm>
            <a:off x="6381749" y="9017000"/>
            <a:ext cx="228601" cy="355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1" animBg="1" advAuto="0"/>
      <p:bldP spid="144" grpId="2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/>
          </p:cNvSpPr>
          <p:nvPr>
            <p:ph type="title"/>
          </p:nvPr>
        </p:nvSpPr>
        <p:spPr>
          <a:xfrm>
            <a:off x="762000" y="3606800"/>
            <a:ext cx="11480800" cy="164362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1" indent="0" defTabSz="914400">
              <a:lnSpc>
                <a:spcPct val="200000"/>
              </a:lnSpc>
              <a:tabLst>
                <a:tab pos="4622800" algn="l"/>
                <a:tab pos="5791200" algn="l"/>
              </a:tabLst>
              <a:defRPr sz="7500" b="1" spc="-1000">
                <a:solidFill>
                  <a:srgbClr val="AC3B30"/>
                </a:solidFill>
                <a:effectLst/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C E N V A T    C R E D I 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1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/>
          </p:cNvSpPr>
          <p:nvPr>
            <p:ph type="title"/>
          </p:nvPr>
        </p:nvSpPr>
        <p:spPr>
          <a:xfrm>
            <a:off x="787399" y="189177"/>
            <a:ext cx="11430001" cy="190764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1" indent="0" defTabSz="914400">
              <a:lnSpc>
                <a:spcPct val="200000"/>
              </a:lnSpc>
              <a:tabLst>
                <a:tab pos="4622800" algn="l"/>
                <a:tab pos="5791200" algn="l"/>
              </a:tabLst>
              <a:defRPr sz="7500" b="1">
                <a:solidFill>
                  <a:srgbClr val="AC3B30"/>
                </a:solidFill>
                <a:effectLst/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IMPORTANT CHANGES</a:t>
            </a:r>
          </a:p>
        </p:txBody>
      </p:sp>
      <p:sp>
        <p:nvSpPr>
          <p:cNvPr id="150" name="Shape 150"/>
          <p:cNvSpPr>
            <a:spLocks noGrp="1"/>
          </p:cNvSpPr>
          <p:nvPr>
            <p:ph type="body" idx="1"/>
          </p:nvPr>
        </p:nvSpPr>
        <p:spPr>
          <a:xfrm>
            <a:off x="787399" y="2190545"/>
            <a:ext cx="11430001" cy="7361278"/>
          </a:xfrm>
          <a:prstGeom prst="rect">
            <a:avLst/>
          </a:prstGeom>
        </p:spPr>
        <p:txBody>
          <a:bodyPr/>
          <a:lstStyle/>
          <a:p>
            <a:pPr marL="507491" lvl="1" indent="-112776" algn="just" defTabSz="338327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664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   </a:t>
            </a:r>
            <a:r>
              <a:rPr dirty="0">
                <a:solidFill>
                  <a:srgbClr val="767676"/>
                </a:solidFill>
              </a:rPr>
              <a:t>Office </a:t>
            </a:r>
            <a:r>
              <a:rPr dirty="0" err="1">
                <a:solidFill>
                  <a:srgbClr val="767676"/>
                </a:solidFill>
              </a:rPr>
              <a:t>equipments</a:t>
            </a:r>
            <a:r>
              <a:rPr dirty="0">
                <a:solidFill>
                  <a:srgbClr val="767676"/>
                </a:solidFill>
              </a:rPr>
              <a:t> and appliances eligible for </a:t>
            </a:r>
            <a:r>
              <a:rPr dirty="0" smtClean="0">
                <a:solidFill>
                  <a:srgbClr val="767676"/>
                </a:solidFill>
              </a:rPr>
              <a:t>credit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507491" lvl="1" indent="-112776" algn="just" defTabSz="338327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664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All capital goods having value of below Rs.10,000 would be </a:t>
            </a:r>
            <a:r>
              <a:rPr dirty="0" smtClean="0">
                <a:solidFill>
                  <a:srgbClr val="767676"/>
                </a:solidFill>
              </a:rPr>
              <a:t>inputs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r>
              <a:rPr dirty="0" smtClean="0">
                <a:solidFill>
                  <a:srgbClr val="767676"/>
                </a:solidFill>
              </a:rPr>
              <a:t> </a:t>
            </a:r>
            <a:endParaRPr dirty="0">
              <a:solidFill>
                <a:srgbClr val="767676"/>
              </a:solidFill>
            </a:endParaRPr>
          </a:p>
          <a:p>
            <a:pPr marL="507491" lvl="1" indent="-112776" algn="just" defTabSz="338327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664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Credit for services in instalments on long time assignment of </a:t>
            </a:r>
            <a:r>
              <a:rPr dirty="0" smtClean="0">
                <a:solidFill>
                  <a:srgbClr val="767676"/>
                </a:solidFill>
              </a:rPr>
              <a:t>rights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507491" lvl="1" indent="-112776" algn="just" defTabSz="338327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664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Rule 6 goes for a </a:t>
            </a:r>
            <a:r>
              <a:rPr dirty="0" smtClean="0">
                <a:solidFill>
                  <a:srgbClr val="767676"/>
                </a:solidFill>
              </a:rPr>
              <a:t>revamp</a:t>
            </a:r>
            <a:endParaRPr lang="en-IN" dirty="0" smtClean="0">
              <a:solidFill>
                <a:srgbClr val="767676"/>
              </a:solidFill>
            </a:endParaRPr>
          </a:p>
          <a:p>
            <a:pPr marL="394715" lvl="1" indent="0" algn="just" defTabSz="338327">
              <a:lnSpc>
                <a:spcPct val="200000"/>
              </a:lnSpc>
              <a:spcBef>
                <a:spcPts val="0"/>
              </a:spcBef>
              <a:buNone/>
              <a:defRPr sz="2664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lang="en-IN" dirty="0">
                <a:solidFill>
                  <a:srgbClr val="767676"/>
                </a:solidFill>
              </a:rPr>
              <a:t> </a:t>
            </a:r>
            <a:r>
              <a:rPr lang="en-IN" dirty="0" smtClean="0">
                <a:solidFill>
                  <a:srgbClr val="767676"/>
                </a:solidFill>
              </a:rPr>
              <a:t>        - 6 % / 7 % subject to maximum of “available credit”.</a:t>
            </a:r>
          </a:p>
          <a:p>
            <a:pPr marL="394715" lvl="1" indent="0" algn="just" defTabSz="338327">
              <a:lnSpc>
                <a:spcPct val="200000"/>
              </a:lnSpc>
              <a:spcBef>
                <a:spcPts val="0"/>
              </a:spcBef>
              <a:buNone/>
              <a:defRPr sz="2664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lang="en-IN" dirty="0">
                <a:solidFill>
                  <a:srgbClr val="767676"/>
                </a:solidFill>
              </a:rPr>
              <a:t> </a:t>
            </a:r>
            <a:r>
              <a:rPr lang="en-IN" dirty="0" smtClean="0">
                <a:solidFill>
                  <a:srgbClr val="767676"/>
                </a:solidFill>
              </a:rPr>
              <a:t>        </a:t>
            </a:r>
            <a:r>
              <a:rPr lang="en-IN" dirty="0" smtClean="0">
                <a:solidFill>
                  <a:srgbClr val="767676"/>
                </a:solidFill>
              </a:rPr>
              <a:t>- Option of proportionate reversal for banking companies.</a:t>
            </a:r>
          </a:p>
          <a:p>
            <a:pPr marL="394715" lvl="1" indent="0" algn="just" defTabSz="338327">
              <a:lnSpc>
                <a:spcPct val="200000"/>
              </a:lnSpc>
              <a:spcBef>
                <a:spcPts val="0"/>
              </a:spcBef>
              <a:buNone/>
              <a:defRPr sz="2664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lang="en-IN" dirty="0">
                <a:solidFill>
                  <a:srgbClr val="767676"/>
                </a:solidFill>
              </a:rPr>
              <a:t> </a:t>
            </a:r>
            <a:r>
              <a:rPr lang="en-IN" dirty="0" smtClean="0">
                <a:solidFill>
                  <a:srgbClr val="767676"/>
                </a:solidFill>
              </a:rPr>
              <a:t>        - Rigour to apply only on common credit.</a:t>
            </a:r>
            <a:endParaRPr dirty="0">
              <a:solidFill>
                <a:srgbClr val="767676"/>
              </a:solidFill>
            </a:endParaRPr>
          </a:p>
        </p:txBody>
      </p:sp>
      <p:sp>
        <p:nvSpPr>
          <p:cNvPr id="151" name="Shape 151"/>
          <p:cNvSpPr>
            <a:spLocks noGrp="1"/>
          </p:cNvSpPr>
          <p:nvPr>
            <p:ph type="sldNum" sz="quarter" idx="4294967295"/>
          </p:nvPr>
        </p:nvSpPr>
        <p:spPr>
          <a:xfrm>
            <a:off x="6381749" y="9017000"/>
            <a:ext cx="228601" cy="355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1" animBg="1" advAuto="0"/>
      <p:bldP spid="150" grpId="2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/>
          </p:cNvSpPr>
          <p:nvPr>
            <p:ph type="title"/>
          </p:nvPr>
        </p:nvSpPr>
        <p:spPr>
          <a:xfrm>
            <a:off x="787399" y="189177"/>
            <a:ext cx="11430001" cy="190764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1" indent="0" defTabSz="914400">
              <a:lnSpc>
                <a:spcPct val="200000"/>
              </a:lnSpc>
              <a:tabLst>
                <a:tab pos="4622800" algn="l"/>
                <a:tab pos="5791200" algn="l"/>
              </a:tabLst>
              <a:defRPr sz="7500" b="1">
                <a:solidFill>
                  <a:srgbClr val="AC3B30"/>
                </a:solidFill>
                <a:effectLst/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IMPORTANT CHANGES</a:t>
            </a:r>
          </a:p>
        </p:txBody>
      </p:sp>
      <p:sp>
        <p:nvSpPr>
          <p:cNvPr id="150" name="Shape 150"/>
          <p:cNvSpPr>
            <a:spLocks noGrp="1"/>
          </p:cNvSpPr>
          <p:nvPr>
            <p:ph type="body" idx="1"/>
          </p:nvPr>
        </p:nvSpPr>
        <p:spPr>
          <a:xfrm>
            <a:off x="787399" y="2190545"/>
            <a:ext cx="11430001" cy="196850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507491" lvl="1" indent="-112776" algn="just" defTabSz="338327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664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 smtClean="0">
                <a:solidFill>
                  <a:srgbClr val="767676"/>
                </a:solidFill>
              </a:rPr>
              <a:t> </a:t>
            </a:r>
            <a:r>
              <a:rPr dirty="0">
                <a:solidFill>
                  <a:srgbClr val="767676"/>
                </a:solidFill>
              </a:rPr>
              <a:t>Non - service is exempted service – effect on works </a:t>
            </a:r>
            <a:r>
              <a:rPr dirty="0" smtClean="0">
                <a:solidFill>
                  <a:srgbClr val="767676"/>
                </a:solidFill>
              </a:rPr>
              <a:t>contracts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507491" lvl="1" indent="-112776" algn="just" defTabSz="338327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664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Input Service Distribution  - Revamped to include </a:t>
            </a:r>
            <a:r>
              <a:rPr dirty="0" err="1" smtClean="0">
                <a:solidFill>
                  <a:srgbClr val="767676"/>
                </a:solidFill>
              </a:rPr>
              <a:t>outsourc</a:t>
            </a:r>
            <a:r>
              <a:rPr lang="en-IN" dirty="0" err="1" smtClean="0">
                <a:solidFill>
                  <a:srgbClr val="767676"/>
                </a:solidFill>
              </a:rPr>
              <a:t>ed</a:t>
            </a:r>
            <a:r>
              <a:rPr lang="en-IN" dirty="0" smtClean="0">
                <a:solidFill>
                  <a:srgbClr val="767676"/>
                </a:solidFill>
              </a:rPr>
              <a:t> units also.</a:t>
            </a:r>
          </a:p>
          <a:p>
            <a:pPr marL="507491" lvl="1" indent="-112776" algn="just" defTabSz="338327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664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lang="en-IN" dirty="0">
                <a:solidFill>
                  <a:srgbClr val="767676"/>
                </a:solidFill>
              </a:rPr>
              <a:t> </a:t>
            </a:r>
            <a:r>
              <a:rPr lang="en-IN" dirty="0" smtClean="0">
                <a:solidFill>
                  <a:srgbClr val="767676"/>
                </a:solidFill>
              </a:rPr>
              <a:t> Wrong credit taken but not utilised – method of computation made easy.</a:t>
            </a:r>
            <a:endParaRPr dirty="0">
              <a:solidFill>
                <a:srgbClr val="767676"/>
              </a:solidFill>
            </a:endParaRPr>
          </a:p>
        </p:txBody>
      </p:sp>
      <p:sp>
        <p:nvSpPr>
          <p:cNvPr id="151" name="Shape 151"/>
          <p:cNvSpPr>
            <a:spLocks noGrp="1"/>
          </p:cNvSpPr>
          <p:nvPr>
            <p:ph type="sldNum" sz="quarter" idx="4294967295"/>
          </p:nvPr>
        </p:nvSpPr>
        <p:spPr>
          <a:xfrm>
            <a:off x="6381749" y="9017000"/>
            <a:ext cx="228601" cy="355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7971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 animBg="1" advAuto="0"/>
      <p:bldP spid="150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0" defTabSz="914400">
              <a:lnSpc>
                <a:spcPct val="200000"/>
              </a:lnSpc>
              <a:tabLst>
                <a:tab pos="4622800" algn="l"/>
                <a:tab pos="5791200" algn="l"/>
              </a:tabLst>
              <a:defRPr sz="7500" b="1" spc="-1000">
                <a:solidFill>
                  <a:srgbClr val="AC3B30"/>
                </a:solidFill>
                <a:effectLst/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S E R V I C E     T A 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1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/>
          </p:cNvSpPr>
          <p:nvPr>
            <p:ph type="title"/>
          </p:nvPr>
        </p:nvSpPr>
        <p:spPr>
          <a:xfrm>
            <a:off x="787399" y="189177"/>
            <a:ext cx="11430001" cy="190764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1" indent="0" defTabSz="914400">
              <a:lnSpc>
                <a:spcPct val="200000"/>
              </a:lnSpc>
              <a:tabLst>
                <a:tab pos="4622800" algn="l"/>
                <a:tab pos="5791200" algn="l"/>
              </a:tabLst>
              <a:defRPr sz="7500" b="1">
                <a:solidFill>
                  <a:srgbClr val="AC3B30"/>
                </a:solidFill>
                <a:effectLst/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IMPORTANT CHANGES</a:t>
            </a:r>
          </a:p>
        </p:txBody>
      </p:sp>
      <p:sp>
        <p:nvSpPr>
          <p:cNvPr id="166" name="Shape 166"/>
          <p:cNvSpPr>
            <a:spLocks noGrp="1"/>
          </p:cNvSpPr>
          <p:nvPr>
            <p:ph type="body" idx="1"/>
          </p:nvPr>
        </p:nvSpPr>
        <p:spPr>
          <a:xfrm>
            <a:off x="787399" y="2190545"/>
            <a:ext cx="11430001" cy="7361278"/>
          </a:xfrm>
          <a:prstGeom prst="rect">
            <a:avLst/>
          </a:prstGeom>
        </p:spPr>
        <p:txBody>
          <a:bodyPr/>
          <a:lstStyle/>
          <a:p>
            <a:pPr marL="425195" lvl="1" indent="-94488" algn="just" defTabSz="283463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232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  </a:t>
            </a:r>
            <a:r>
              <a:rPr dirty="0">
                <a:solidFill>
                  <a:srgbClr val="767676"/>
                </a:solidFill>
              </a:rPr>
              <a:t>Demand under normal period raised to 30 months - Effectively 36 </a:t>
            </a:r>
            <a:r>
              <a:rPr dirty="0" smtClean="0">
                <a:solidFill>
                  <a:srgbClr val="767676"/>
                </a:solidFill>
              </a:rPr>
              <a:t>months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425195" lvl="1" indent="-94488" algn="just" defTabSz="283463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232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Interest rates reduced to 15 %.  (For ST collected and not paid 24 </a:t>
            </a:r>
            <a:r>
              <a:rPr dirty="0" smtClean="0">
                <a:solidFill>
                  <a:srgbClr val="767676"/>
                </a:solidFill>
              </a:rPr>
              <a:t>%)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425195" lvl="1" indent="-94488" algn="just" defTabSz="283463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232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Inward ocean freight taxed - Outward ocean freight is not an exempted </a:t>
            </a:r>
            <a:r>
              <a:rPr dirty="0" smtClean="0">
                <a:solidFill>
                  <a:srgbClr val="767676"/>
                </a:solidFill>
              </a:rPr>
              <a:t>service</a:t>
            </a:r>
            <a:r>
              <a:rPr lang="en-IN" dirty="0">
                <a:solidFill>
                  <a:srgbClr val="767676"/>
                </a:solidFill>
              </a:rPr>
              <a:t> </a:t>
            </a:r>
            <a:r>
              <a:rPr lang="en-IN" dirty="0" smtClean="0">
                <a:solidFill>
                  <a:srgbClr val="767676"/>
                </a:solidFill>
              </a:rPr>
              <a:t>but not taxable!</a:t>
            </a:r>
            <a:endParaRPr dirty="0">
              <a:solidFill>
                <a:srgbClr val="767676"/>
              </a:solidFill>
            </a:endParaRPr>
          </a:p>
          <a:p>
            <a:pPr marL="425195" lvl="1" indent="-94488" algn="just" defTabSz="283463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232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Assignment of spectrum by Government to be a </a:t>
            </a:r>
            <a:r>
              <a:rPr dirty="0" smtClean="0">
                <a:solidFill>
                  <a:srgbClr val="767676"/>
                </a:solidFill>
              </a:rPr>
              <a:t>service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425195" lvl="1" indent="-94488" algn="just" defTabSz="283463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232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Arrest only in cases of ST collected and not paid involving more than Rs.2 </a:t>
            </a:r>
            <a:r>
              <a:rPr dirty="0" smtClean="0">
                <a:solidFill>
                  <a:srgbClr val="767676"/>
                </a:solidFill>
              </a:rPr>
              <a:t>crores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425195" lvl="1" indent="-94488" algn="just" defTabSz="283463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232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Construction related exemptions withdrawn from 01.04.2015, restored for contracts entered before 01.03.2015 and </a:t>
            </a:r>
            <a:r>
              <a:rPr dirty="0" err="1">
                <a:solidFill>
                  <a:srgbClr val="767676"/>
                </a:solidFill>
              </a:rPr>
              <a:t>upto</a:t>
            </a:r>
            <a:r>
              <a:rPr dirty="0">
                <a:solidFill>
                  <a:srgbClr val="767676"/>
                </a:solidFill>
              </a:rPr>
              <a:t> </a:t>
            </a:r>
            <a:r>
              <a:rPr dirty="0" smtClean="0">
                <a:solidFill>
                  <a:srgbClr val="767676"/>
                </a:solidFill>
              </a:rPr>
              <a:t>31.03.2020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425195" lvl="1" indent="-94488" algn="just" defTabSz="283463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2232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</a:t>
            </a:r>
            <a:r>
              <a:rPr dirty="0" err="1">
                <a:solidFill>
                  <a:srgbClr val="767676"/>
                </a:solidFill>
              </a:rPr>
              <a:t>Krishi</a:t>
            </a:r>
            <a:r>
              <a:rPr dirty="0">
                <a:solidFill>
                  <a:srgbClr val="767676"/>
                </a:solidFill>
              </a:rPr>
              <a:t> </a:t>
            </a:r>
            <a:r>
              <a:rPr dirty="0" err="1">
                <a:solidFill>
                  <a:srgbClr val="767676"/>
                </a:solidFill>
              </a:rPr>
              <a:t>Kalyan</a:t>
            </a:r>
            <a:r>
              <a:rPr dirty="0">
                <a:solidFill>
                  <a:srgbClr val="767676"/>
                </a:solidFill>
              </a:rPr>
              <a:t> </a:t>
            </a:r>
            <a:r>
              <a:rPr dirty="0" err="1">
                <a:solidFill>
                  <a:srgbClr val="767676"/>
                </a:solidFill>
              </a:rPr>
              <a:t>Cess</a:t>
            </a:r>
            <a:r>
              <a:rPr dirty="0">
                <a:solidFill>
                  <a:srgbClr val="767676"/>
                </a:solidFill>
              </a:rPr>
              <a:t> @ 0.5 % on all services from 01.06.2016 </a:t>
            </a:r>
            <a:r>
              <a:rPr lang="en-IN" dirty="0" smtClean="0">
                <a:solidFill>
                  <a:srgbClr val="767676"/>
                </a:solidFill>
              </a:rPr>
              <a:t>–</a:t>
            </a:r>
            <a:r>
              <a:rPr dirty="0" smtClean="0">
                <a:solidFill>
                  <a:srgbClr val="767676"/>
                </a:solidFill>
              </a:rPr>
              <a:t> </a:t>
            </a:r>
            <a:r>
              <a:rPr dirty="0" err="1" smtClean="0">
                <a:solidFill>
                  <a:srgbClr val="767676"/>
                </a:solidFill>
              </a:rPr>
              <a:t>Cenvatable</a:t>
            </a:r>
            <a:r>
              <a:rPr lang="en-IN" dirty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</p:txBody>
      </p:sp>
      <p:sp>
        <p:nvSpPr>
          <p:cNvPr id="167" name="Shape 167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1" animBg="1" advAuto="0"/>
      <p:bldP spid="166" grpId="2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/>
          </p:cNvSpPr>
          <p:nvPr>
            <p:ph type="title"/>
          </p:nvPr>
        </p:nvSpPr>
        <p:spPr>
          <a:xfrm>
            <a:off x="787399" y="189177"/>
            <a:ext cx="11430001" cy="190764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1" indent="0" defTabSz="914400">
              <a:lnSpc>
                <a:spcPct val="200000"/>
              </a:lnSpc>
              <a:tabLst>
                <a:tab pos="4622800" algn="l"/>
                <a:tab pos="5791200" algn="l"/>
              </a:tabLst>
              <a:defRPr sz="7500" b="1">
                <a:solidFill>
                  <a:srgbClr val="AC3B30"/>
                </a:solidFill>
                <a:effectLst/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MISCELLANEA</a:t>
            </a:r>
          </a:p>
        </p:txBody>
      </p:sp>
      <p:sp>
        <p:nvSpPr>
          <p:cNvPr id="170" name="Shape 170"/>
          <p:cNvSpPr>
            <a:spLocks noGrp="1"/>
          </p:cNvSpPr>
          <p:nvPr>
            <p:ph type="body" idx="1"/>
          </p:nvPr>
        </p:nvSpPr>
        <p:spPr>
          <a:xfrm>
            <a:off x="787399" y="2190545"/>
            <a:ext cx="11430001" cy="7361278"/>
          </a:xfrm>
          <a:prstGeom prst="rect">
            <a:avLst/>
          </a:prstGeom>
        </p:spPr>
        <p:txBody>
          <a:bodyPr/>
          <a:lstStyle/>
          <a:p>
            <a:pPr marL="370332" lvl="1" indent="-82296" algn="just" defTabSz="246888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1944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  </a:t>
            </a:r>
            <a:r>
              <a:rPr dirty="0">
                <a:solidFill>
                  <a:srgbClr val="767676"/>
                </a:solidFill>
              </a:rPr>
              <a:t>Senior Advocates to pay ST themselves (No reverse charge</a:t>
            </a:r>
            <a:r>
              <a:rPr dirty="0" smtClean="0">
                <a:solidFill>
                  <a:srgbClr val="767676"/>
                </a:solidFill>
              </a:rPr>
              <a:t>)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370332" lvl="1" indent="-82296" algn="just" defTabSz="246888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1944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Construction related exemption to monorail and metro rail projects, withdrawn </a:t>
            </a:r>
            <a:r>
              <a:rPr dirty="0" smtClean="0">
                <a:solidFill>
                  <a:srgbClr val="767676"/>
                </a:solidFill>
              </a:rPr>
              <a:t>prospectively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370332" lvl="1" indent="-82296" algn="just" defTabSz="246888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1944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Performing artists’ threshold exemption per performance raised from 1 to 1.5 </a:t>
            </a:r>
            <a:r>
              <a:rPr dirty="0" smtClean="0">
                <a:solidFill>
                  <a:srgbClr val="767676"/>
                </a:solidFill>
              </a:rPr>
              <a:t>lakhs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370332" lvl="1" indent="-82296" algn="just" defTabSz="246888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1944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Transport of passengers by ropeway, cable car, aerial tramway – Exemption </a:t>
            </a:r>
            <a:r>
              <a:rPr dirty="0" smtClean="0">
                <a:solidFill>
                  <a:srgbClr val="767676"/>
                </a:solidFill>
              </a:rPr>
              <a:t>withdrawn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370332" lvl="1" indent="-82296" algn="just" defTabSz="246888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1944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New levies and New services – ST payable for all the amounts received after the introduction of the new service / new levy - Rule 5 of POT Rules </a:t>
            </a:r>
            <a:r>
              <a:rPr dirty="0" smtClean="0">
                <a:solidFill>
                  <a:srgbClr val="767676"/>
                </a:solidFill>
              </a:rPr>
              <a:t>amended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370332" lvl="1" indent="-82296" algn="just" defTabSz="246888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1944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NO ST on software if ED/CVD paid on MRP basis - Segregation of value between sale and service – </a:t>
            </a:r>
            <a:r>
              <a:rPr dirty="0" err="1" smtClean="0">
                <a:solidFill>
                  <a:srgbClr val="767676"/>
                </a:solidFill>
              </a:rPr>
              <a:t>recognised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370332" lvl="1" indent="-82296" algn="just" defTabSz="246888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1944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An Annual Return to be filed by Service </a:t>
            </a:r>
            <a:r>
              <a:rPr dirty="0" smtClean="0">
                <a:solidFill>
                  <a:srgbClr val="767676"/>
                </a:solidFill>
              </a:rPr>
              <a:t>providers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  <a:p>
            <a:pPr marL="370332" lvl="1" indent="-82296" algn="just" defTabSz="246888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1944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>
                <a:solidFill>
                  <a:srgbClr val="767676"/>
                </a:solidFill>
              </a:rPr>
              <a:t>  OPCs, given the benefit of quarterly payment and non-observance of POT </a:t>
            </a:r>
            <a:r>
              <a:rPr dirty="0" smtClean="0">
                <a:solidFill>
                  <a:srgbClr val="767676"/>
                </a:solidFill>
              </a:rPr>
              <a:t>rules</a:t>
            </a:r>
            <a:r>
              <a:rPr lang="en-IN" dirty="0" smtClean="0">
                <a:solidFill>
                  <a:srgbClr val="767676"/>
                </a:solidFill>
              </a:rPr>
              <a:t>.</a:t>
            </a:r>
            <a:endParaRPr dirty="0">
              <a:solidFill>
                <a:srgbClr val="767676"/>
              </a:solidFill>
            </a:endParaRPr>
          </a:p>
        </p:txBody>
      </p:sp>
      <p:sp>
        <p:nvSpPr>
          <p:cNvPr id="171" name="Shape 171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1" animBg="1" advAuto="0"/>
      <p:bldP spid="170" grpId="2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/>
          </p:cNvSpPr>
          <p:nvPr>
            <p:ph type="title"/>
          </p:nvPr>
        </p:nvSpPr>
        <p:spPr>
          <a:xfrm>
            <a:off x="787399" y="189177"/>
            <a:ext cx="11430001" cy="149661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1" indent="0" defTabSz="914400">
              <a:lnSpc>
                <a:spcPct val="200000"/>
              </a:lnSpc>
              <a:tabLst>
                <a:tab pos="4622800" algn="l"/>
                <a:tab pos="5791200" algn="l"/>
              </a:tabLst>
              <a:defRPr sz="7500" b="1">
                <a:solidFill>
                  <a:srgbClr val="AC3B30"/>
                </a:solidFill>
                <a:effectLst/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ABATEMENTS</a:t>
            </a:r>
          </a:p>
        </p:txBody>
      </p:sp>
      <p:sp>
        <p:nvSpPr>
          <p:cNvPr id="174" name="Shape 174"/>
          <p:cNvSpPr>
            <a:spLocks noGrp="1"/>
          </p:cNvSpPr>
          <p:nvPr>
            <p:ph type="body" idx="1"/>
          </p:nvPr>
        </p:nvSpPr>
        <p:spPr>
          <a:xfrm>
            <a:off x="787399" y="2190545"/>
            <a:ext cx="11430001" cy="7361278"/>
          </a:xfrm>
          <a:prstGeom prst="rect">
            <a:avLst/>
          </a:prstGeom>
        </p:spPr>
        <p:txBody>
          <a:bodyPr/>
          <a:lstStyle/>
          <a:p>
            <a:pPr marL="685800" lvl="1" indent="-152400" algn="just" defTabSz="457200">
              <a:lnSpc>
                <a:spcPct val="200000"/>
              </a:lnSpc>
              <a:spcBef>
                <a:spcPts val="0"/>
              </a:spcBef>
              <a:buBlip>
                <a:blip r:embed="rId2"/>
              </a:buBlip>
              <a:defRPr sz="3600" b="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/>
          </a:p>
        </p:txBody>
      </p:sp>
      <p:sp>
        <p:nvSpPr>
          <p:cNvPr id="175" name="Shape 17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graphicFrame>
        <p:nvGraphicFramePr>
          <p:cNvPr id="176" name="Table 176"/>
          <p:cNvGraphicFramePr/>
          <p:nvPr/>
        </p:nvGraphicFramePr>
        <p:xfrm>
          <a:off x="830332" y="1945596"/>
          <a:ext cx="11344133" cy="737298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836033"/>
                <a:gridCol w="2798080"/>
                <a:gridCol w="2873987"/>
                <a:gridCol w="2836033"/>
              </a:tblGrid>
              <a:tr h="747731">
                <a:tc>
                  <a:txBody>
                    <a:bodyPr/>
                    <a:lstStyle/>
                    <a:p>
                      <a:pPr marR="212090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 b="1" dirty="0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Service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Earlier Taxable portion after abatement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Now Taxable portion after abatement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Other changes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985667"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Transport of goods by rail 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30%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30%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Earlier no cenvat credit could be taken. Now only credit on inputs and capital goods cannot be taken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730922"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Transport of goods by rail in containers by persons other than railways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such separate provision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40%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credit on inputs and capital goods can be taken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1014471"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Transport of passengers by rail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30%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30%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Earlier no cenvat credit could be taken. Now only credit on inputs and capital goods cannot be taken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330756"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GTA Service for household goods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30%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40%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cenvat credit could be taken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578452"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Transportation of passengers by Stage CArriage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400">
                          <a:latin typeface="Baskerville SemiBold"/>
                          <a:ea typeface="Baskerville SemiBold"/>
                          <a:cs typeface="Baskerville SemiBold"/>
                          <a:sym typeface="Baskerville SemiBold"/>
                        </a:defRPr>
                      </a:pPr>
                      <a:endParaRPr/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40%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cenvat credit can be taken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909788"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Transport of goods in a vessel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50%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50%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Earlier no cenvat credit could be taken. Now only credit on inputs and capital goods cannot be taken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514240"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Tour operator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25 %; 10 %; 30 %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Rationalised. 25 % for package tour removed. 30 % raised to 40 %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just" defTabSz="457200">
                        <a:defRPr sz="1400">
                          <a:latin typeface="Baskerville SemiBold"/>
                          <a:ea typeface="Baskerville SemiBold"/>
                          <a:cs typeface="Baskerville SemiBold"/>
                          <a:sym typeface="Baskerville SemiBold"/>
                        </a:defRPr>
                      </a:pPr>
                      <a:endParaRPr/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805724"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Construction of complex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25 %; 30 %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30%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Distinction removed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743251"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Renting of motor cab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40%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40%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212090" algn="just" defTabSz="457200">
                        <a:lnSpc>
                          <a:spcPct val="107916"/>
                        </a:lnSpc>
                        <a:spcBef>
                          <a:spcPts val="800"/>
                        </a:spcBef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5A59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Value of Diesel borne by service receiver to be added</a:t>
                      </a:r>
                    </a:p>
                  </a:txBody>
                  <a:tcPr marL="63500" marR="63500" marT="0" marB="0" horzOverflow="overflow">
                    <a:lnL w="6350">
                      <a:solidFill>
                        <a:srgbClr val="CBCBCB"/>
                      </a:solidFill>
                      <a:miter lim="400000"/>
                    </a:lnL>
                    <a:lnR w="6350">
                      <a:solidFill>
                        <a:srgbClr val="CBCBCB"/>
                      </a:solidFill>
                      <a:miter lim="400000"/>
                    </a:lnR>
                    <a:lnT w="6350">
                      <a:solidFill>
                        <a:srgbClr val="CBCBCB"/>
                      </a:solidFill>
                      <a:miter lim="400000"/>
                    </a:lnT>
                    <a:lnB w="635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1" animBg="1" advAuto="0"/>
      <p:bldP spid="176" grpId="2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THANKS</a:t>
            </a:r>
          </a:p>
        </p:txBody>
      </p:sp>
      <p:sp>
        <p:nvSpPr>
          <p:cNvPr id="180" name="Shape 180"/>
          <p:cNvSpPr>
            <a:spLocks noGrp="1"/>
          </p:cNvSpPr>
          <p:nvPr>
            <p:ph type="sldNum" sz="quarter" idx="4294967295"/>
          </p:nvPr>
        </p:nvSpPr>
        <p:spPr>
          <a:xfrm>
            <a:off x="6565899" y="9029700"/>
            <a:ext cx="342901" cy="355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4114159" y="6647816"/>
            <a:ext cx="5900654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IN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G. Natarajan – 93400 54477</a:t>
            </a:r>
          </a:p>
          <a:p>
            <a:pPr marL="0" marR="0" indent="0" algn="ctr" defTabSz="457200" rtl="0" fontAlgn="auto" latinLnBrk="0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IN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nuts@swamyassociates.com</a:t>
            </a:r>
          </a:p>
          <a:p>
            <a:pPr marL="0" marR="0" indent="0" algn="ctr" defTabSz="457200" rtl="0" fontAlgn="auto" latinLnBrk="0" hangingPunc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IN" sz="2000" dirty="0" smtClean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www.swamyassociates.com</a:t>
            </a:r>
            <a:endParaRPr kumimoji="0" lang="en-IN" sz="2000" b="1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Palatino Linotyp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1" animBg="1" advAuto="0"/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LeatherBook">
  <a:themeElements>
    <a:clrScheme name="LeatherBook">
      <a:dk1>
        <a:srgbClr val="000000"/>
      </a:dk1>
      <a:lt1>
        <a:srgbClr val="FFFFFF"/>
      </a:lt1>
      <a:dk2>
        <a:srgbClr val="4D5459"/>
      </a:dk2>
      <a:lt2>
        <a:srgbClr val="D8DBDF"/>
      </a:lt2>
      <a:accent1>
        <a:srgbClr val="5B7376"/>
      </a:accent1>
      <a:accent2>
        <a:srgbClr val="9B9E5B"/>
      </a:accent2>
      <a:accent3>
        <a:srgbClr val="CC943D"/>
      </a:accent3>
      <a:accent4>
        <a:srgbClr val="A55A01"/>
      </a:accent4>
      <a:accent5>
        <a:srgbClr val="9D3320"/>
      </a:accent5>
      <a:accent6>
        <a:srgbClr val="83525A"/>
      </a:accent6>
      <a:hlink>
        <a:srgbClr val="0000FF"/>
      </a:hlink>
      <a:folHlink>
        <a:srgbClr val="FF00FF"/>
      </a:folHlink>
    </a:clrScheme>
    <a:fontScheme name="LeatherBook">
      <a:majorFont>
        <a:latin typeface="Baskerville"/>
        <a:ea typeface="Baskerville"/>
        <a:cs typeface="Baskerville"/>
      </a:majorFont>
      <a:minorFont>
        <a:latin typeface="Baskerville"/>
        <a:ea typeface="Baskerville"/>
        <a:cs typeface="Baskerville"/>
      </a:minorFont>
    </a:fontScheme>
    <a:fmtScheme name="LeatherBoo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12700" rotWithShape="0">
            <a:srgbClr val="000000">
              <a:alpha val="6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2EBDB"/>
            </a:solidFill>
            <a:effectLst/>
            <a:uFillTx/>
            <a:latin typeface="+mn-lt"/>
            <a:ea typeface="+mn-ea"/>
            <a:cs typeface="+mn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49E92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just" defTabSz="457200" rtl="0" fontAlgn="auto" latinLnBrk="0" hangingPunct="0">
          <a:lnSpc>
            <a:spcPct val="2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Palatino Linotype"/>
            <a:ea typeface="Palatino Linotype"/>
            <a:cs typeface="Palatino Linotype"/>
            <a:sym typeface="Palatino Linotyp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LeatherBook">
  <a:themeElements>
    <a:clrScheme name="LeatherBook">
      <a:dk1>
        <a:srgbClr val="000000"/>
      </a:dk1>
      <a:lt1>
        <a:srgbClr val="FFFFFF"/>
      </a:lt1>
      <a:dk2>
        <a:srgbClr val="4D5459"/>
      </a:dk2>
      <a:lt2>
        <a:srgbClr val="D8DBDF"/>
      </a:lt2>
      <a:accent1>
        <a:srgbClr val="5B7376"/>
      </a:accent1>
      <a:accent2>
        <a:srgbClr val="9B9E5B"/>
      </a:accent2>
      <a:accent3>
        <a:srgbClr val="CC943D"/>
      </a:accent3>
      <a:accent4>
        <a:srgbClr val="A55A01"/>
      </a:accent4>
      <a:accent5>
        <a:srgbClr val="9D3320"/>
      </a:accent5>
      <a:accent6>
        <a:srgbClr val="83525A"/>
      </a:accent6>
      <a:hlink>
        <a:srgbClr val="0000FF"/>
      </a:hlink>
      <a:folHlink>
        <a:srgbClr val="FF00FF"/>
      </a:folHlink>
    </a:clrScheme>
    <a:fontScheme name="LeatherBook">
      <a:majorFont>
        <a:latin typeface="Baskerville"/>
        <a:ea typeface="Baskerville"/>
        <a:cs typeface="Baskerville"/>
      </a:majorFont>
      <a:minorFont>
        <a:latin typeface="Baskerville"/>
        <a:ea typeface="Baskerville"/>
        <a:cs typeface="Baskerville"/>
      </a:minorFont>
    </a:fontScheme>
    <a:fmtScheme name="LeatherBoo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12700" rotWithShape="0">
            <a:srgbClr val="000000">
              <a:alpha val="6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2EBDB"/>
            </a:solidFill>
            <a:effectLst/>
            <a:uFillTx/>
            <a:latin typeface="+mn-lt"/>
            <a:ea typeface="+mn-ea"/>
            <a:cs typeface="+mn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49E92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just" defTabSz="457200" rtl="0" fontAlgn="auto" latinLnBrk="0" hangingPunct="0">
          <a:lnSpc>
            <a:spcPct val="2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Palatino Linotype"/>
            <a:ea typeface="Palatino Linotype"/>
            <a:cs typeface="Palatino Linotype"/>
            <a:sym typeface="Palatino Linotyp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925</Words>
  <Application>Microsoft Office PowerPoint</Application>
  <PresentationFormat>Custom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Baskerville</vt:lpstr>
      <vt:lpstr>Baskerville SemiBold</vt:lpstr>
      <vt:lpstr>Calibri</vt:lpstr>
      <vt:lpstr>Helvetica Neue</vt:lpstr>
      <vt:lpstr>Palatino Linotype</vt:lpstr>
      <vt:lpstr>Verdana</vt:lpstr>
      <vt:lpstr>LeatherBook</vt:lpstr>
      <vt:lpstr>BUDGET - 2016  - an overview  </vt:lpstr>
      <vt:lpstr>C E N T R A L    E X C I S E</vt:lpstr>
      <vt:lpstr>T A X    O N    J E W E L L E R Y</vt:lpstr>
      <vt:lpstr>T A X    O N   G A R M E N T S </vt:lpstr>
      <vt:lpstr>I N F R A    C E S S</vt:lpstr>
      <vt:lpstr>MISCELLANEA</vt:lpstr>
      <vt:lpstr>MISCELLANEA</vt:lpstr>
      <vt:lpstr>C E N V A T    C R E D I T</vt:lpstr>
      <vt:lpstr>IMPORTANT CHANGES</vt:lpstr>
      <vt:lpstr>IMPORTANT CHANGES</vt:lpstr>
      <vt:lpstr>S E R V I C E     T A X</vt:lpstr>
      <vt:lpstr>IMPORTANT CHANGES</vt:lpstr>
      <vt:lpstr>MISCELLANEA</vt:lpstr>
      <vt:lpstr>ABATEMENTS</vt:lpstr>
      <vt:lpstr>THANKS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BUDGET - 2016  - an overview</dc:title>
  <dc:creator>nuts</dc:creator>
  <cp:lastModifiedBy>nuts</cp:lastModifiedBy>
  <cp:revision>16</cp:revision>
  <dcterms:modified xsi:type="dcterms:W3CDTF">2016-03-05T03:11:10Z</dcterms:modified>
</cp:coreProperties>
</file>